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handoutMasterIdLst>
    <p:handoutMasterId r:id="rId31"/>
  </p:handoutMasterIdLst>
  <p:sldIdLst>
    <p:sldId id="256" r:id="rId2"/>
    <p:sldId id="277" r:id="rId3"/>
    <p:sldId id="400" r:id="rId4"/>
    <p:sldId id="394" r:id="rId5"/>
    <p:sldId id="365" r:id="rId6"/>
    <p:sldId id="285" r:id="rId7"/>
    <p:sldId id="375" r:id="rId8"/>
    <p:sldId id="401" r:id="rId9"/>
    <p:sldId id="272" r:id="rId10"/>
    <p:sldId id="273" r:id="rId11"/>
    <p:sldId id="265" r:id="rId12"/>
    <p:sldId id="278" r:id="rId13"/>
    <p:sldId id="287" r:id="rId14"/>
    <p:sldId id="288" r:id="rId15"/>
    <p:sldId id="279" r:id="rId16"/>
    <p:sldId id="289" r:id="rId17"/>
    <p:sldId id="290" r:id="rId18"/>
    <p:sldId id="281" r:id="rId19"/>
    <p:sldId id="282" r:id="rId20"/>
    <p:sldId id="291" r:id="rId21"/>
    <p:sldId id="292" r:id="rId22"/>
    <p:sldId id="293" r:id="rId23"/>
    <p:sldId id="294" r:id="rId24"/>
    <p:sldId id="270" r:id="rId25"/>
    <p:sldId id="276" r:id="rId26"/>
    <p:sldId id="283" r:id="rId27"/>
    <p:sldId id="368" r:id="rId28"/>
    <p:sldId id="387" r:id="rId29"/>
  </p:sldIdLst>
  <p:sldSz cx="12192000" cy="6858000"/>
  <p:notesSz cx="6797675" cy="9872663"/>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6" userDrawn="1">
          <p15:clr>
            <a:srgbClr val="A4A3A4"/>
          </p15:clr>
        </p15:guide>
        <p15:guide id="2" pos="14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ong Sodihardjo-Yuen" initials="FS" lastIdx="26" clrIdx="0">
    <p:extLst>
      <p:ext uri="{19B8F6BF-5375-455C-9EA6-DF929625EA0E}">
        <p15:presenceInfo xmlns:p15="http://schemas.microsoft.com/office/powerpoint/2012/main" userId="Fong Sodihardjo-Yuen" providerId="None"/>
      </p:ext>
    </p:extLst>
  </p:cmAuthor>
  <p:cmAuthor id="2" name="Mariska van der Ham" initials="MvdH" lastIdx="15" clrIdx="1">
    <p:extLst>
      <p:ext uri="{19B8F6BF-5375-455C-9EA6-DF929625EA0E}">
        <p15:presenceInfo xmlns:p15="http://schemas.microsoft.com/office/powerpoint/2012/main" userId="Mariska van der Ham" providerId="None"/>
      </p:ext>
    </p:extLst>
  </p:cmAuthor>
  <p:cmAuthor id="3" name="Bianca van der Spek" initials="BvdS" lastIdx="3" clrIdx="2">
    <p:extLst>
      <p:ext uri="{19B8F6BF-5375-455C-9EA6-DF929625EA0E}">
        <p15:presenceInfo xmlns:p15="http://schemas.microsoft.com/office/powerpoint/2012/main" userId="Bianca van der Spek" providerId="None"/>
      </p:ext>
    </p:extLst>
  </p:cmAuthor>
  <p:cmAuthor id="4" name="Mariska van der Ham" initials="MvdH [2]" lastIdx="2" clrIdx="3">
    <p:extLst>
      <p:ext uri="{19B8F6BF-5375-455C-9EA6-DF929625EA0E}">
        <p15:presenceInfo xmlns:p15="http://schemas.microsoft.com/office/powerpoint/2012/main" userId="S-1-5-21-1805144265-2262059412-1049358509-43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690B"/>
    <a:srgbClr val="EDE80E"/>
    <a:srgbClr val="003258"/>
    <a:srgbClr val="0079C7"/>
    <a:srgbClr val="D6380D"/>
    <a:srgbClr val="00436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78" autoAdjust="0"/>
    <p:restoredTop sz="65437" autoAdjust="0"/>
  </p:normalViewPr>
  <p:slideViewPr>
    <p:cSldViewPr snapToGrid="0" snapToObjects="1">
      <p:cViewPr varScale="1">
        <p:scale>
          <a:sx n="74" d="100"/>
          <a:sy n="74" d="100"/>
        </p:scale>
        <p:origin x="792" y="90"/>
      </p:cViewPr>
      <p:guideLst>
        <p:guide orient="horz" pos="2206"/>
        <p:guide pos="147"/>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100" d="100"/>
          <a:sy n="100" d="100"/>
        </p:scale>
        <p:origin x="4560"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a:xfrm>
            <a:off x="3850443" y="0"/>
            <a:ext cx="2945659" cy="495348"/>
          </a:xfrm>
          <a:prstGeom prst="rect">
            <a:avLst/>
          </a:prstGeom>
        </p:spPr>
        <p:txBody>
          <a:bodyPr vert="horz" lIns="91440" tIns="45720" rIns="91440" bIns="45720" rtlCol="0"/>
          <a:lstStyle>
            <a:lvl1pPr algn="r">
              <a:defRPr sz="1200"/>
            </a:lvl1pPr>
          </a:lstStyle>
          <a:p>
            <a:fld id="{E53A5341-3A4E-4256-9FFD-B257D7B401B2}" type="datetimeFigureOut">
              <a:rPr lang="nl-NL" smtClean="0"/>
              <a:t>5-12-2022</a:t>
            </a:fld>
            <a:endParaRPr lang="nl-NL" dirty="0"/>
          </a:p>
        </p:txBody>
      </p:sp>
      <p:sp>
        <p:nvSpPr>
          <p:cNvPr id="4" name="Tijdelijke aanduiding voor voettekst 3"/>
          <p:cNvSpPr>
            <a:spLocks noGrp="1"/>
          </p:cNvSpPr>
          <p:nvPr>
            <p:ph type="ftr" sz="quarter" idx="2"/>
          </p:nvPr>
        </p:nvSpPr>
        <p:spPr>
          <a:xfrm>
            <a:off x="0" y="9377317"/>
            <a:ext cx="2945659" cy="495347"/>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850443" y="9377317"/>
            <a:ext cx="2945659" cy="495347"/>
          </a:xfrm>
          <a:prstGeom prst="rect">
            <a:avLst/>
          </a:prstGeom>
        </p:spPr>
        <p:txBody>
          <a:bodyPr vert="horz" lIns="91440" tIns="45720" rIns="91440" bIns="45720" rtlCol="0" anchor="b"/>
          <a:lstStyle>
            <a:lvl1pPr algn="r">
              <a:defRPr sz="1200"/>
            </a:lvl1pPr>
          </a:lstStyle>
          <a:p>
            <a:fld id="{D002D429-6E5A-4A52-8653-DF9FAA1A6D21}" type="slidenum">
              <a:rPr lang="nl-NL" smtClean="0"/>
              <a:t>‹nr.›</a:t>
            </a:fld>
            <a:endParaRPr lang="nl-NL" dirty="0"/>
          </a:p>
        </p:txBody>
      </p:sp>
    </p:spTree>
    <p:extLst>
      <p:ext uri="{BB962C8B-B14F-4D97-AF65-F5344CB8AC3E}">
        <p14:creationId xmlns:p14="http://schemas.microsoft.com/office/powerpoint/2010/main" val="3510706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59BE7333-4336-49CB-BE91-40B62C6F31B1}" type="datetimeFigureOut">
              <a:rPr lang="nl-NL" smtClean="0"/>
              <a:t>5-12-2022</a:t>
            </a:fld>
            <a:endParaRPr lang="nl-NL" dirty="0"/>
          </a:p>
        </p:txBody>
      </p:sp>
      <p:sp>
        <p:nvSpPr>
          <p:cNvPr id="4" name="Tijdelijke aanduiding voor dia-afbeelding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9E8E5467-B457-40CB-B411-D0E581232287}" type="slidenum">
              <a:rPr lang="nl-NL" smtClean="0"/>
              <a:t>‹nr.›</a:t>
            </a:fld>
            <a:endParaRPr lang="nl-NL" dirty="0"/>
          </a:p>
        </p:txBody>
      </p:sp>
    </p:spTree>
    <p:extLst>
      <p:ext uri="{BB962C8B-B14F-4D97-AF65-F5344CB8AC3E}">
        <p14:creationId xmlns:p14="http://schemas.microsoft.com/office/powerpoint/2010/main" val="3673069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veiligheid.nl/kennisaanbod/whitepaper/wat-werkt-valpreventie"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veiligheid.nl/kennisaanbod/stappenplan/lokaal-vitaal"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veiligheid.nl/kennisaanbod/whitepaper/wat-werkt-valpreventi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e-bu.nl/artikel/ouderen-en-geneesmiddelen-duizeligheid-en-valle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veiligheid.nl/kennisaanbod/advies/ouderen-motiveren-voor-valpreventie"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wmoradar.nl/wat-we-doen/werkplaats-valpreventi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veiligheid.nl/kennisaanbod/stappenplan/lokaal-vitaa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veiligheid.nl/kennisaanbod/e-learning/e-learning-verhoogd-valrisico-signaleren-en-inschatten" TargetMode="External"/><Relationship Id="rId7" Type="http://schemas.openxmlformats.org/officeDocument/2006/relationships/hyperlink" Target="https://www.veiligheid.nl/kennisaanbod/advies/gemeenten-aan-zet-voor-valpreventie?utm_source=nieuwsbrief_vnl&amp;utm_medium=email&amp;utm_term=&amp;utm_content=nieuwsbriefvalpreventiesep2022_copy&amp;utm_campaign=Oct%203,%202022%2012:36:32%20PM"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veiligheid.nl/kennisaanbod/whitepaper/wat-werkt-valpreventie" TargetMode="External"/><Relationship Id="rId5" Type="http://schemas.openxmlformats.org/officeDocument/2006/relationships/hyperlink" Target="https://www.medicijngebruik.nl/fto-voorbereiding/fto-module-presentatie/273/osteoporose-en-fractuurpreventie" TargetMode="External"/><Relationship Id="rId4" Type="http://schemas.openxmlformats.org/officeDocument/2006/relationships/hyperlink" Target="https://www.veiligheid.nl/kennisaanbod/advies/ouderen-motiveren-voor-valpreventie"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wmoradar.nl/wat-we-doen/werkplaats-valpreventi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veiligheid.nl/kennisaanbod/infographic/infographic-valongevallen-65-plussers-2021?utm_source=nieuwsbrief_vnl&amp;utm_medium=email&amp;utm_term=&amp;utm_content=nieuwsbriefvalpreventiesep2022_copy&amp;utm_campaign=Oct%203,%202022%2012:36:32%20P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veiligheid.nl/kennisaanbod/infographic/infographic-valongevallen-65-plussers-2021?utm_source=nieuwsbrief_vnl&amp;utm_medium=email&amp;utm_term=&amp;utm_content=nieuwsbriefvalpreventiesep2022_copy&amp;utm_campaign=Oct%203,%202022%2012:36:32%20P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XorE1PwA49g"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veiligheid.nl/kennisaanbod/infographic/infographic-valongevallen-65-plussers-2021?utm_source=nieuwsbrief_vnl&amp;utm_medium=email&amp;utm_term=&amp;utm_content=nieuwsbriefvalpreventiesep2022_copy&amp;utm_campaign=Oct%203,%202022%2012:36:32%20P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veiligheid.nl/kennisaanbod/whitepaper/wat-werkt-valpreventie"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veiligheid.nl/kennisaanbod/infographic/infographic-wat-werkt-valpreventie"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veiligheid.nl/kennisaanbod/whitepaper/wat-werkt-valpreventi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We bieden</a:t>
            </a:r>
            <a:r>
              <a:rPr lang="nl-NL" baseline="0" noProof="0" dirty="0"/>
              <a:t> u deze presentatie aan om te gebruiken in uw samenwerking met andere zorgverleners. We hebben de inhoud zo breed mogelijk opgezet en zoveel mogelijk aan laten sluiten bij de praktijk. </a:t>
            </a:r>
          </a:p>
          <a:p>
            <a:endParaRPr lang="nl-NL" baseline="0" noProof="0" dirty="0"/>
          </a:p>
          <a:p>
            <a:r>
              <a:rPr lang="nl-NL" baseline="0" noProof="0" dirty="0"/>
              <a:t>U kunt de presentatie naar eigen wens aanpassen. Mocht u aanpassingen doorvoeren, wilt u het ons dan laten weten? Mogelijk hebben uw collega-apothekers daar ook iets aan. Ook voor andere tips kunt u mailen naar: Mariska van der Ham, m.vanderham@knmp.nl.</a:t>
            </a:r>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1</a:t>
            </a:fld>
            <a:endParaRPr lang="nl-NL" dirty="0"/>
          </a:p>
        </p:txBody>
      </p:sp>
    </p:spTree>
    <p:extLst>
      <p:ext uri="{BB962C8B-B14F-4D97-AF65-F5344CB8AC3E}">
        <p14:creationId xmlns:p14="http://schemas.microsoft.com/office/powerpoint/2010/main" val="3841821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dirty="0">
                <a:effectLst/>
              </a:rPr>
              <a:t>Dit is een overzicht van Lokaal Vitaal: dit digitale handboek neemt u stap voor stap mee om te komen tot een effectieve en integrale aanpak valpreventie</a:t>
            </a:r>
          </a:p>
          <a:p>
            <a:pPr algn="l"/>
            <a:endParaRPr lang="nl-NL" dirty="0">
              <a:effectLst/>
            </a:endParaRPr>
          </a:p>
          <a:p>
            <a:pPr algn="l"/>
            <a:r>
              <a:rPr lang="nl-NL" dirty="0">
                <a:effectLst/>
              </a:rPr>
              <a:t>Belangrijke aandachtspunten bij het opzetten en uitvoeren van valpreventie zijn:</a:t>
            </a:r>
          </a:p>
          <a:p>
            <a:pPr marL="171450" indent="-171450" algn="l">
              <a:buFontTx/>
              <a:buChar char="-"/>
            </a:pPr>
            <a:r>
              <a:rPr lang="nl-NL" dirty="0">
                <a:effectLst/>
              </a:rPr>
              <a:t>Goed georganiseerde multidisciplinaire samenwerking</a:t>
            </a:r>
          </a:p>
          <a:p>
            <a:pPr marL="171450" indent="-171450" algn="l">
              <a:buFontTx/>
              <a:buChar char="-"/>
            </a:pPr>
            <a:r>
              <a:rPr lang="nl-NL" dirty="0">
                <a:effectLst/>
              </a:rPr>
              <a:t>Kennis en vaardigheden van professionals</a:t>
            </a:r>
          </a:p>
          <a:p>
            <a:pPr marL="171450" indent="-171450" algn="l">
              <a:buFontTx/>
              <a:buChar char="-"/>
            </a:pPr>
            <a:r>
              <a:rPr lang="nl-NL" dirty="0">
                <a:effectLst/>
              </a:rPr>
              <a:t>Planmatige opzet van de valpreventie aanpak</a:t>
            </a:r>
          </a:p>
          <a:p>
            <a:pPr algn="l"/>
            <a:endParaRPr lang="en-US" sz="1200" b="0" i="1" u="none" strike="noStrike" baseline="0" dirty="0">
              <a:solidFill>
                <a:srgbClr val="FFFFFF"/>
              </a:solidFill>
              <a:latin typeface="Gravur-Condensed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err="1">
                <a:solidFill>
                  <a:srgbClr val="FFFFFF"/>
                </a:solidFill>
                <a:latin typeface="Gravur-CondensedBold"/>
              </a:rPr>
              <a:t>Bron</a:t>
            </a:r>
            <a:r>
              <a:rPr lang="en-US" sz="1200" b="0" i="0" u="none" strike="noStrike" baseline="0" dirty="0">
                <a:solidFill>
                  <a:srgbClr val="FFFFFF"/>
                </a:solidFill>
                <a:latin typeface="Gravur-CondensedBold"/>
              </a:rPr>
              <a:t>: </a:t>
            </a:r>
            <a:r>
              <a:rPr lang="en-US" sz="1200" b="0" i="0" u="none" strike="noStrike" baseline="0" dirty="0" err="1">
                <a:solidFill>
                  <a:srgbClr val="FFFFFF"/>
                </a:solidFill>
                <a:latin typeface="Gravur-CondensedBold"/>
              </a:rPr>
              <a:t>VeiligheidNL</a:t>
            </a:r>
            <a:r>
              <a:rPr lang="en-US" sz="1200" b="0" i="0" u="none" strike="noStrike" baseline="0" dirty="0">
                <a:solidFill>
                  <a:srgbClr val="FFFFFF"/>
                </a:solidFill>
                <a:latin typeface="Gravur-CondensedBold"/>
              </a:rPr>
              <a:t>, </a:t>
            </a:r>
            <a:r>
              <a:rPr lang="en-US" sz="1200" b="0" i="0" u="none" strike="noStrike" baseline="0" dirty="0" err="1">
                <a:solidFill>
                  <a:srgbClr val="FFFFFF"/>
                </a:solidFill>
                <a:latin typeface="Gravur-CondensedBold"/>
              </a:rPr>
              <a:t>zie</a:t>
            </a:r>
            <a:r>
              <a:rPr lang="en-US" sz="1200" b="0" i="0" u="none" strike="noStrike" baseline="0" dirty="0">
                <a:solidFill>
                  <a:srgbClr val="FFFFFF"/>
                </a:solidFill>
                <a:latin typeface="Gravur-CondensedBold"/>
              </a:rPr>
              <a:t> Whitepaper </a:t>
            </a:r>
            <a:r>
              <a:rPr lang="nl-NL" sz="1800" u="sng" dirty="0">
                <a:solidFill>
                  <a:srgbClr val="0563C1"/>
                </a:solidFill>
                <a:effectLst/>
                <a:latin typeface="Calibri" panose="020F0502020204030204" pitchFamily="34" charset="0"/>
                <a:ea typeface="Calibri" panose="020F0502020204030204" pitchFamily="34" charset="0"/>
                <a:hlinkClick r:id="rId3"/>
              </a:rPr>
              <a:t>Wat werkt in valpreventie? | VeiligheidNL</a:t>
            </a:r>
            <a:endParaRPr lang="nl-NL" sz="1800" u="sng" dirty="0">
              <a:solidFill>
                <a:srgbClr val="0563C1"/>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u="sng" dirty="0">
                <a:solidFill>
                  <a:srgbClr val="0563C1"/>
                </a:solidFill>
                <a:effectLst/>
                <a:latin typeface="Calibri" panose="020F0502020204030204" pitchFamily="34" charset="0"/>
                <a:ea typeface="Calibri" panose="020F0502020204030204" pitchFamily="34" charset="0"/>
              </a:rPr>
              <a:t>Bron: VeiligheidNL, zie Lokaal Vitaal </a:t>
            </a:r>
            <a:r>
              <a:rPr lang="nl-NL" sz="1800" u="sng" dirty="0">
                <a:solidFill>
                  <a:srgbClr val="0563C1"/>
                </a:solidFill>
                <a:effectLst/>
                <a:latin typeface="Calibri" panose="020F0502020204030204" pitchFamily="34" charset="0"/>
                <a:ea typeface="Calibri" panose="020F0502020204030204" pitchFamily="34" charset="0"/>
                <a:hlinkClick r:id="rId4"/>
              </a:rPr>
              <a:t>Lokaal Vitaal | VeiligheidNL</a:t>
            </a:r>
            <a:endParaRPr lang="nl-NL"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effectLst/>
              <a:latin typeface="Calibri" panose="020F0502020204030204" pitchFamily="34" charset="0"/>
              <a:ea typeface="Calibri" panose="020F0502020204030204" pitchFamily="34" charset="0"/>
            </a:endParaRPr>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10</a:t>
            </a:fld>
            <a:endParaRPr lang="nl-NL" dirty="0"/>
          </a:p>
        </p:txBody>
      </p:sp>
    </p:spTree>
    <p:extLst>
      <p:ext uri="{BB962C8B-B14F-4D97-AF65-F5344CB8AC3E}">
        <p14:creationId xmlns:p14="http://schemas.microsoft.com/office/powerpoint/2010/main" val="3275271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noProof="0" dirty="0"/>
              <a:t>Het bereiken van de doelgroep vraagt om een gefaseerde aanpak waarin gericht aandacht besteed wordt aan:</a:t>
            </a:r>
          </a:p>
          <a:p>
            <a:pPr marL="171450" indent="-171450">
              <a:buFontTx/>
              <a:buChar char="-"/>
            </a:pPr>
            <a:r>
              <a:rPr lang="nl-NL" b="0" noProof="0" dirty="0"/>
              <a:t>signaleren en opsporen van ouderen met verhoogd valrisico</a:t>
            </a:r>
          </a:p>
          <a:p>
            <a:pPr marL="171450" indent="-171450">
              <a:buFontTx/>
              <a:buChar char="-"/>
            </a:pPr>
            <a:r>
              <a:rPr lang="nl-NL" b="0" noProof="0" dirty="0"/>
              <a:t>informeren en voorlichten om ervoor te zorgen dat ouderen geïnteresseerd zijn.</a:t>
            </a:r>
          </a:p>
          <a:p>
            <a:pPr marL="171450" indent="-171450">
              <a:buFontTx/>
              <a:buChar char="-"/>
            </a:pPr>
            <a:r>
              <a:rPr lang="nl-NL" b="0" noProof="0" dirty="0"/>
              <a:t>begeleiden bij het uitvoeren</a:t>
            </a:r>
          </a:p>
          <a:p>
            <a:pPr marL="171450" indent="-171450">
              <a:buFontTx/>
              <a:buChar char="-"/>
            </a:pPr>
            <a:r>
              <a:rPr lang="nl-NL" b="0" noProof="0" dirty="0"/>
              <a:t>faciliteren en ondersteunen om vol te blijven houden </a:t>
            </a:r>
          </a:p>
          <a:p>
            <a:endParaRPr lang="nl-NL" b="1" noProof="0" dirty="0"/>
          </a:p>
          <a:p>
            <a:r>
              <a:rPr lang="nl-NL" b="1" noProof="0" dirty="0" err="1"/>
              <a:t>Valrisicotest</a:t>
            </a:r>
            <a:endParaRPr lang="nl-NL" b="1" noProof="0" dirty="0"/>
          </a:p>
          <a:p>
            <a:r>
              <a:rPr lang="nl-NL" noProof="0" dirty="0"/>
              <a:t>De </a:t>
            </a:r>
            <a:r>
              <a:rPr lang="nl-NL" noProof="0" dirty="0" err="1"/>
              <a:t>Valrisicotest</a:t>
            </a:r>
            <a:r>
              <a:rPr lang="nl-NL" noProof="0" dirty="0"/>
              <a:t> doe je bij alle cliënten van 65 jaar en ouder. Je stelt de cliënt twee</a:t>
            </a:r>
            <a:r>
              <a:rPr lang="nl-NL" baseline="0" noProof="0" dirty="0"/>
              <a:t> </a:t>
            </a:r>
            <a:r>
              <a:rPr lang="nl-NL" noProof="0" dirty="0"/>
              <a:t>vragen:</a:t>
            </a:r>
          </a:p>
          <a:p>
            <a:r>
              <a:rPr lang="nl-NL" noProof="0" dirty="0"/>
              <a:t>1. Bent u de afgelopen 12 maanden gevallen?</a:t>
            </a:r>
          </a:p>
          <a:p>
            <a:r>
              <a:rPr lang="nl-NL" noProof="0" dirty="0"/>
              <a:t>2. Heeft u moeite met bewegen, lopen of balans houden?</a:t>
            </a:r>
          </a:p>
          <a:p>
            <a:pPr marL="0" marR="0" indent="0" algn="l" defTabSz="914400" rtl="0" eaLnBrk="1" fontAlgn="auto" latinLnBrk="0" hangingPunct="1">
              <a:lnSpc>
                <a:spcPct val="100000"/>
              </a:lnSpc>
              <a:spcBef>
                <a:spcPts val="0"/>
              </a:spcBef>
              <a:spcAft>
                <a:spcPts val="0"/>
              </a:spcAft>
              <a:buClrTx/>
              <a:buSzTx/>
              <a:buFontTx/>
              <a:buNone/>
              <a:tabLst/>
              <a:defRPr/>
            </a:pPr>
            <a:r>
              <a:rPr lang="nl-NL" noProof="0" dirty="0"/>
              <a:t>Als het antwoord in beide gevallen 'ja' is, of als de cliënt meer dan 1x gevallen is in het afgelopen jaar, helpt de Valanalyse </a:t>
            </a:r>
            <a:r>
              <a:rPr lang="nl-NL" sz="1200" b="0" i="0" u="none" strike="noStrike" kern="1200" baseline="0" noProof="0" dirty="0">
                <a:solidFill>
                  <a:schemeClr val="tx1"/>
                </a:solidFill>
                <a:latin typeface="+mn-lt"/>
                <a:ea typeface="+mn-ea"/>
                <a:cs typeface="+mn-cs"/>
              </a:rPr>
              <a:t>van VeiligheidNL bij </a:t>
            </a:r>
            <a:r>
              <a:rPr lang="nl-NL" sz="1200" b="0" i="0" u="none" strike="noStrike" kern="1200" baseline="0" noProof="0" dirty="0" err="1">
                <a:solidFill>
                  <a:schemeClr val="tx1"/>
                </a:solidFill>
                <a:latin typeface="+mn-lt"/>
                <a:ea typeface="+mn-ea"/>
                <a:cs typeface="+mn-cs"/>
              </a:rPr>
              <a:t>casefinding</a:t>
            </a:r>
            <a:r>
              <a:rPr lang="nl-NL" sz="1200" b="0" i="0" u="none" strike="noStrike" kern="1200" baseline="0" noProof="0" dirty="0">
                <a:solidFill>
                  <a:schemeClr val="tx1"/>
                </a:solidFill>
                <a:latin typeface="+mn-lt"/>
                <a:ea typeface="+mn-ea"/>
                <a:cs typeface="+mn-cs"/>
              </a:rPr>
              <a:t> en screening. </a:t>
            </a:r>
            <a:r>
              <a:rPr lang="nl-NL" noProof="0" dirty="0"/>
              <a:t>In 2020 is de Valanalyse vernieuwd op basis van de richtlijn 'Preventie van valincidenten bij ouderen' (2017).</a:t>
            </a:r>
            <a:endParaRPr lang="nl-NL" sz="1200" b="0" i="0" u="none" strike="noStrike" kern="1200" baseline="0" noProof="0" dirty="0">
              <a:solidFill>
                <a:schemeClr val="tx1"/>
              </a:solidFill>
              <a:latin typeface="+mn-lt"/>
              <a:ea typeface="+mn-ea"/>
              <a:cs typeface="+mn-cs"/>
            </a:endParaRPr>
          </a:p>
          <a:p>
            <a:endParaRPr lang="nl-NL" sz="1200" b="0" i="1" u="none" strike="noStrike" kern="1200" baseline="0" noProof="0" dirty="0">
              <a:solidFill>
                <a:schemeClr val="tx1"/>
              </a:solidFill>
              <a:latin typeface="+mn-lt"/>
              <a:ea typeface="+mn-ea"/>
              <a:cs typeface="+mn-cs"/>
            </a:endParaRPr>
          </a:p>
          <a:p>
            <a:r>
              <a:rPr lang="nl-NL" sz="1200" b="0" i="0" u="none" strike="noStrike" kern="1200" baseline="0" noProof="0" dirty="0">
                <a:solidFill>
                  <a:schemeClr val="tx1"/>
                </a:solidFill>
                <a:latin typeface="+mn-lt"/>
                <a:ea typeface="+mn-ea"/>
                <a:cs typeface="+mn-cs"/>
              </a:rPr>
              <a:t>De </a:t>
            </a:r>
            <a:r>
              <a:rPr lang="nl-NL" sz="1200" b="0" i="0" u="none" strike="noStrike" kern="1200" baseline="0" noProof="0" dirty="0" err="1">
                <a:solidFill>
                  <a:schemeClr val="tx1"/>
                </a:solidFill>
                <a:latin typeface="+mn-lt"/>
                <a:ea typeface="+mn-ea"/>
                <a:cs typeface="+mn-cs"/>
              </a:rPr>
              <a:t>Valrisicotest</a:t>
            </a:r>
            <a:r>
              <a:rPr lang="nl-NL" sz="1200" b="0" i="0" u="none" strike="noStrike" kern="1200" baseline="0" noProof="0" dirty="0">
                <a:solidFill>
                  <a:schemeClr val="tx1"/>
                </a:solidFill>
                <a:latin typeface="+mn-lt"/>
                <a:ea typeface="+mn-ea"/>
                <a:cs typeface="+mn-cs"/>
              </a:rPr>
              <a:t> kost nog geen minuut en is een snelle manier om erachter te komen of de cliënt een verhoogd valrisico heeft. Aanvullend kan deze signalering gekoppeld worden aan het informeren en voorlichten van ouderen. Bijvoorbeeld door de korte </a:t>
            </a:r>
            <a:r>
              <a:rPr lang="nl-NL" sz="1200" b="0" i="0" u="none" strike="noStrike" kern="1200" baseline="0" noProof="0" dirty="0" err="1">
                <a:solidFill>
                  <a:schemeClr val="tx1"/>
                </a:solidFill>
                <a:latin typeface="+mn-lt"/>
                <a:ea typeface="+mn-ea"/>
                <a:cs typeface="+mn-cs"/>
              </a:rPr>
              <a:t>valrisicotest</a:t>
            </a:r>
            <a:r>
              <a:rPr lang="nl-NL" sz="1200" b="0" i="0" u="none" strike="noStrike" kern="1200" baseline="0" noProof="0" dirty="0">
                <a:solidFill>
                  <a:schemeClr val="tx1"/>
                </a:solidFill>
                <a:latin typeface="+mn-lt"/>
                <a:ea typeface="+mn-ea"/>
                <a:cs typeface="+mn-cs"/>
              </a:rPr>
              <a:t> op te nemen in voorlichtingsmaterialen, zie voor voorbeeld baliekaartje inschatting valrisico van VeiligheidNL. Dat draagt bij aan de bewustwording van ouderen zelf en/of hun naasten of mantelzorgers. Daarbij is wel van belang dat ook direct duidelijk is waar ouderen terecht kunnen voor meer informatie of hulp.</a:t>
            </a:r>
          </a:p>
          <a:p>
            <a:endParaRPr lang="en-US" sz="1200" b="0" i="0" u="none" strike="noStrike" kern="1200" baseline="0" noProof="0" dirty="0">
              <a:solidFill>
                <a:schemeClr val="tx1"/>
              </a:solidFill>
              <a:latin typeface="+mn-lt"/>
              <a:ea typeface="+mn-ea"/>
              <a:cs typeface="+mn-cs"/>
            </a:endParaRPr>
          </a:p>
          <a:p>
            <a:r>
              <a:rPr lang="en-US" sz="1200" b="1" i="0" u="none" strike="noStrike" kern="1200" baseline="0" noProof="0" dirty="0">
                <a:solidFill>
                  <a:schemeClr val="tx1"/>
                </a:solidFill>
                <a:latin typeface="+mn-lt"/>
                <a:ea typeface="+mn-ea"/>
                <a:cs typeface="+mn-cs"/>
              </a:rPr>
              <a:t>V</a:t>
            </a:r>
            <a:r>
              <a:rPr lang="nl-NL" sz="1200" b="1" i="0" u="none" strike="noStrike" kern="1200" baseline="0" noProof="0" dirty="0" err="1">
                <a:solidFill>
                  <a:schemeClr val="tx1"/>
                </a:solidFill>
                <a:latin typeface="+mn-lt"/>
                <a:ea typeface="+mn-ea"/>
                <a:cs typeface="+mn-cs"/>
              </a:rPr>
              <a:t>alanalyse</a:t>
            </a:r>
            <a:endParaRPr lang="nl-NL" sz="1200" b="1" i="0" u="none" strike="noStrike" kern="1200" baseline="0" noProof="0" dirty="0">
              <a:solidFill>
                <a:schemeClr val="tx1"/>
              </a:solidFill>
              <a:latin typeface="+mn-lt"/>
              <a:ea typeface="+mn-ea"/>
              <a:cs typeface="+mn-cs"/>
            </a:endParaRPr>
          </a:p>
          <a:p>
            <a:r>
              <a:rPr lang="nl-NL" sz="1200" b="0" i="0" u="none" strike="noStrike" kern="1200" baseline="0" noProof="0" dirty="0">
                <a:solidFill>
                  <a:schemeClr val="tx1"/>
                </a:solidFill>
                <a:latin typeface="+mn-lt"/>
                <a:ea typeface="+mn-ea"/>
                <a:cs typeface="+mn-cs"/>
              </a:rPr>
              <a:t>Wanneer uit deze test blijkt dat er sprake is van een verhoogd valrisico, kunt u de Valanalyse uitvoeren om gericht advies geven.  </a:t>
            </a:r>
            <a:endParaRPr lang="en-US" sz="1200" b="0" i="0" u="none" strike="noStrike" kern="1200" baseline="0" noProof="0" dirty="0">
              <a:solidFill>
                <a:schemeClr val="tx1"/>
              </a:solidFill>
              <a:latin typeface="+mn-lt"/>
              <a:ea typeface="+mn-ea"/>
              <a:cs typeface="+mn-cs"/>
            </a:endParaRPr>
          </a:p>
          <a:p>
            <a:r>
              <a:rPr lang="nl-NL" noProof="0" dirty="0">
                <a:effectLst/>
              </a:rPr>
              <a:t>Met de Valanalyse kunnen eerstelijnszorgverleners inventariseren welke mensen van 65 jaar en ouder een verhoogd valrisico hebben. Je kunt met andere zorgverleners afspraken maken over wie welk onderdeel van de Valanalyse uitvoert. Misschien heb je voor bepaalde onderdelen van de Valanalyse niet de benodigde expertise om de vragen of aanvullende tests af te nemen en kan dit onderdeel beter door een andere zorgverlener worden afgenomen. Zorg er in dat geval voor dat de resultaten van de verschillende onderdelen door één persoon worden verzameld, die vervolgens het adviesgesprek met de cliënt voert. Controleer altijd vooraf welke informatie al over de cliënt verzameld is: als bepaalde tests al eens zijn afgenomen hoef je deze niet opnieuw uit te voeren.</a:t>
            </a:r>
          </a:p>
          <a:p>
            <a:endParaRPr lang="nl-NL" noProof="0"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noProof="0" dirty="0">
                <a:effectLst/>
              </a:rPr>
              <a:t>Bron VeiligheidNL: zie </a:t>
            </a:r>
            <a:r>
              <a:rPr lang="nl-NL" noProof="0" dirty="0" err="1">
                <a:effectLst/>
              </a:rPr>
              <a:t>whitepaper</a:t>
            </a:r>
            <a:r>
              <a:rPr lang="nl-NL" noProof="0" dirty="0">
                <a:effectLst/>
              </a:rPr>
              <a:t> </a:t>
            </a:r>
            <a:r>
              <a:rPr lang="nl-NL" sz="1800" u="sng" dirty="0">
                <a:solidFill>
                  <a:srgbClr val="0563C1"/>
                </a:solidFill>
                <a:effectLst/>
                <a:latin typeface="Calibri" panose="020F0502020204030204" pitchFamily="34" charset="0"/>
                <a:ea typeface="Calibri" panose="020F0502020204030204" pitchFamily="34" charset="0"/>
                <a:hlinkClick r:id="rId3"/>
              </a:rPr>
              <a:t>Wat werkt in valpreventie? | VeiligheidNL</a:t>
            </a:r>
            <a:endParaRPr lang="nl-NL" sz="1800" dirty="0">
              <a:effectLst/>
              <a:latin typeface="Calibri" panose="020F0502020204030204" pitchFamily="34" charset="0"/>
              <a:ea typeface="Calibri" panose="020F0502020204030204" pitchFamily="34" charset="0"/>
            </a:endParaRPr>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11</a:t>
            </a:fld>
            <a:endParaRPr lang="nl-NL" dirty="0"/>
          </a:p>
        </p:txBody>
      </p:sp>
    </p:spTree>
    <p:extLst>
      <p:ext uri="{BB962C8B-B14F-4D97-AF65-F5344CB8AC3E}">
        <p14:creationId xmlns:p14="http://schemas.microsoft.com/office/powerpoint/2010/main" val="172101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Bron: https://www.netwerk100.nl/wp-content/uploads/2017/08/valpreventie.png </a:t>
            </a:r>
          </a:p>
          <a:p>
            <a:endParaRPr lang="en-US" dirty="0"/>
          </a:p>
          <a:p>
            <a:r>
              <a:rPr lang="en-US" dirty="0"/>
              <a:t>Deze </a:t>
            </a:r>
            <a:r>
              <a:rPr lang="nl-NL" noProof="0" dirty="0"/>
              <a:t>dia</a:t>
            </a:r>
            <a:r>
              <a:rPr lang="en-US" dirty="0"/>
              <a:t> is om </a:t>
            </a:r>
            <a:r>
              <a:rPr lang="nl-NL" noProof="0" dirty="0"/>
              <a:t>een</a:t>
            </a:r>
            <a:r>
              <a:rPr lang="en-US" dirty="0"/>
              <a:t> ide</a:t>
            </a:r>
            <a:r>
              <a:rPr lang="en-US" baseline="0" dirty="0"/>
              <a:t>e te geven/inspireren hoe en welke zorgverleners betrokken zijn bij </a:t>
            </a:r>
            <a:r>
              <a:rPr lang="en-US" baseline="0" dirty="0" err="1"/>
              <a:t>ketenzorg</a:t>
            </a:r>
            <a:r>
              <a:rPr lang="en-US" baseline="0" dirty="0"/>
              <a:t> </a:t>
            </a:r>
            <a:r>
              <a:rPr lang="en-US" baseline="0" dirty="0" err="1"/>
              <a:t>valpreventie</a:t>
            </a:r>
            <a:r>
              <a:rPr lang="en-US" baseline="0" dirty="0"/>
              <a:t>.</a:t>
            </a:r>
            <a:endParaRPr lang="nl-NL" dirty="0"/>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12</a:t>
            </a:fld>
            <a:endParaRPr lang="nl-NL" dirty="0"/>
          </a:p>
        </p:txBody>
      </p:sp>
    </p:spTree>
    <p:extLst>
      <p:ext uri="{BB962C8B-B14F-4D97-AF65-F5344CB8AC3E}">
        <p14:creationId xmlns:p14="http://schemas.microsoft.com/office/powerpoint/2010/main" val="3070402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Medicatie kan langs verschillende wegen een val veroorzaken, grofweg kan dit verdeeld worden in effecten op mobiliteit/fysiek functioneren of op cardiovasculaire functie. </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Fysiek functioneren/mobiliteit kan onderverdeeld worden op effecten op kracht, balans of cognitief functioneren (waaronder sedatie). Met de cardiovasculaire route wordt bedoeld beïnvloeding van de bloeddrukregulatie of de ritmeregulering. Daarnaast kunnen ook algemene bijwerkingen het valrisico beïnvloeden, zoals vermoeidheidsklachten, verwardheid, ataxie en duizeligheid.</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Bron: https://richtlijnendatabase.nl/richtlijn/preventie_van_valincidenten_bij_ouderen/effect_medicijnen_op_valrisico_ouderen.html#overwegingen</a:t>
            </a:r>
          </a:p>
          <a:p>
            <a:endParaRPr lang="en-US" dirty="0"/>
          </a:p>
          <a:p>
            <a:r>
              <a:rPr lang="en-US" dirty="0"/>
              <a:t>De folder ‘</a:t>
            </a:r>
            <a:r>
              <a:rPr lang="en-US" dirty="0" err="1"/>
              <a:t>Medicatie</a:t>
            </a:r>
            <a:r>
              <a:rPr lang="en-US" dirty="0"/>
              <a:t> </a:t>
            </a:r>
            <a:r>
              <a:rPr lang="en-US" dirty="0" err="1"/>
              <a:t>en</a:t>
            </a:r>
            <a:r>
              <a:rPr lang="en-US" dirty="0"/>
              <a:t> </a:t>
            </a:r>
            <a:r>
              <a:rPr lang="en-US" dirty="0" err="1"/>
              <a:t>vallen</a:t>
            </a:r>
            <a:r>
              <a:rPr lang="en-US" dirty="0"/>
              <a:t>’</a:t>
            </a:r>
            <a:r>
              <a:rPr lang="en-US" baseline="0" dirty="0"/>
              <a:t> is </a:t>
            </a:r>
            <a:r>
              <a:rPr lang="nl-NL" sz="1200" b="0" i="0" kern="1200" dirty="0">
                <a:solidFill>
                  <a:schemeClr val="tx1"/>
                </a:solidFill>
                <a:effectLst/>
                <a:latin typeface="+mn-lt"/>
                <a:ea typeface="+mn-ea"/>
                <a:cs typeface="+mn-cs"/>
              </a:rPr>
              <a:t>voor de oudere patiënten en bevat informatie over juist medicijngebruik en welke medicijnen mogelijk leiden tot een valrisico. </a:t>
            </a:r>
          </a:p>
          <a:p>
            <a:r>
              <a:rPr lang="nl-NL" sz="1200" b="0" i="0" kern="1200" dirty="0">
                <a:solidFill>
                  <a:schemeClr val="tx1"/>
                </a:solidFill>
                <a:effectLst/>
                <a:latin typeface="+mn-lt"/>
                <a:ea typeface="+mn-ea"/>
                <a:cs typeface="+mn-cs"/>
              </a:rPr>
              <a:t>Zie: www.knmp.nl/valpreventie</a:t>
            </a:r>
            <a:endParaRPr lang="nl-NL" dirty="0"/>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13</a:t>
            </a:fld>
            <a:endParaRPr lang="nl-NL" dirty="0"/>
          </a:p>
        </p:txBody>
      </p:sp>
    </p:spTree>
    <p:extLst>
      <p:ext uri="{BB962C8B-B14F-4D97-AF65-F5344CB8AC3E}">
        <p14:creationId xmlns:p14="http://schemas.microsoft.com/office/powerpoint/2010/main" val="2054699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1" kern="1200" dirty="0">
                <a:solidFill>
                  <a:schemeClr val="tx1"/>
                </a:solidFill>
                <a:effectLst/>
                <a:latin typeface="+mn-lt"/>
                <a:ea typeface="+mn-ea"/>
                <a:cs typeface="+mn-cs"/>
              </a:rPr>
              <a:t>Ad Antipsychotica:</a:t>
            </a:r>
            <a:r>
              <a:rPr lang="en-US" sz="1200" kern="1200" baseline="0" dirty="0">
                <a:solidFill>
                  <a:schemeClr val="tx1"/>
                </a:solidFill>
                <a:effectLst/>
                <a:latin typeface="+mn-lt"/>
                <a:ea typeface="+mn-ea"/>
                <a:cs typeface="+mn-cs"/>
              </a:rPr>
              <a:t> </a:t>
            </a:r>
            <a:r>
              <a:rPr lang="nl-NL" dirty="0"/>
              <a:t>Zowel klassieke als atypische antipsychotica kunnen via verschillende mechanismen leiden tot een verhoogd valrisico. In de literatuur worden onder meer de volgende mechanismen gesuggereerd: verergering van een extrapiramidale stoornis, syncope, D-blokkade, sedatie, orthostatische hypotensie en/of cognitieve stoornissen.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Ad Antidepressiva: </a:t>
            </a:r>
            <a:r>
              <a:rPr lang="nl-NL" dirty="0"/>
              <a:t>De kans om te vallen is groter naarmate het middel meer sedatieve eigenschappen heeft. Bij gebruik van antidepressiva lijkt sedatie met psychomotore retardatie de meest waarschijnlijke oorzaak van vallen. Bij gebruik van TCA's lijken orthostatische hypotensie (t.g.v. centrale D-blokkade) en ritmestoornissen de oorzaak. Bij gebruik van SSRI's, waarvan werd geclaimd dat het minder bijwerkingen zou geven bij ouderen, lijkt het risico van vallen vergelijkbaar met TCA's.</a:t>
            </a:r>
          </a:p>
          <a:p>
            <a:endParaRPr lang="nl-NL"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Ad</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Anticonvulsiva</a:t>
            </a:r>
            <a:r>
              <a:rPr lang="en-US" sz="1200" b="1" kern="1200" baseline="0" dirty="0">
                <a:solidFill>
                  <a:schemeClr val="tx1"/>
                </a:solidFill>
                <a:effectLst/>
                <a:latin typeface="+mn-lt"/>
                <a:ea typeface="+mn-ea"/>
                <a:cs typeface="+mn-cs"/>
              </a:rPr>
              <a:t>: </a:t>
            </a:r>
            <a:r>
              <a:rPr lang="nl-NL" dirty="0"/>
              <a:t>Bijwerkingen van anticonvulsiva die in verband kunnen worden gebracht met een verhoogd valrisico zijn: sedatie, duizeligheid en evenwichtsstoornissen.</a:t>
            </a:r>
          </a:p>
          <a:p>
            <a:endParaRPr lang="nl-NL" dirty="0"/>
          </a:p>
          <a:p>
            <a:r>
              <a:rPr lang="nl-NL" sz="1200" b="1" kern="1200" dirty="0">
                <a:solidFill>
                  <a:schemeClr val="tx1"/>
                </a:solidFill>
                <a:effectLst/>
                <a:latin typeface="+mn-lt"/>
                <a:ea typeface="+mn-ea"/>
                <a:cs typeface="+mn-cs"/>
              </a:rPr>
              <a:t>Ad Cardiovasculaire medicatie</a:t>
            </a:r>
            <a:r>
              <a:rPr lang="nl-NL" sz="1200" kern="1200" dirty="0">
                <a:solidFill>
                  <a:schemeClr val="tx1"/>
                </a:solidFill>
                <a:effectLst/>
                <a:latin typeface="+mn-lt"/>
                <a:ea typeface="+mn-ea"/>
                <a:cs typeface="+mn-cs"/>
              </a:rPr>
              <a:t>: bijv.</a:t>
            </a:r>
            <a:r>
              <a:rPr lang="nl-NL" sz="1200" kern="1200" baseline="0" dirty="0">
                <a:solidFill>
                  <a:schemeClr val="tx1"/>
                </a:solidFill>
                <a:effectLst/>
                <a:latin typeface="+mn-lt"/>
                <a:ea typeface="+mn-ea"/>
                <a:cs typeface="+mn-cs"/>
              </a:rPr>
              <a:t> antihypertensiva, diuretica, nitraten. </a:t>
            </a:r>
          </a:p>
          <a:p>
            <a:endParaRPr lang="nl-NL" sz="1200" kern="1200" baseline="0" dirty="0">
              <a:solidFill>
                <a:schemeClr val="tx1"/>
              </a:solidFill>
              <a:effectLst/>
              <a:latin typeface="+mn-lt"/>
              <a:ea typeface="+mn-ea"/>
              <a:cs typeface="+mn-cs"/>
            </a:endParaRPr>
          </a:p>
          <a:p>
            <a:r>
              <a:rPr lang="nl-NL" sz="1200" kern="1200" baseline="0" dirty="0">
                <a:solidFill>
                  <a:schemeClr val="tx1"/>
                </a:solidFill>
                <a:effectLst/>
                <a:latin typeface="+mn-lt"/>
                <a:ea typeface="+mn-ea"/>
                <a:cs typeface="+mn-cs"/>
              </a:rPr>
              <a:t>Voor achtergrondinformatie en bronnen zie:</a:t>
            </a:r>
            <a:endParaRPr lang="en-US" sz="1200" u="sng" kern="1200" dirty="0">
              <a:solidFill>
                <a:schemeClr val="tx1"/>
              </a:solidFill>
              <a:effectLst/>
              <a:latin typeface="+mn-lt"/>
              <a:ea typeface="+mn-ea"/>
              <a:cs typeface="+mn-cs"/>
              <a:hlinkClick r:id="rId3"/>
            </a:endParaRPr>
          </a:p>
          <a:p>
            <a:endParaRPr lang="en-US" sz="1200" u="sng" kern="1200" dirty="0">
              <a:solidFill>
                <a:schemeClr val="tx1"/>
              </a:solidFill>
              <a:effectLst/>
              <a:latin typeface="+mn-lt"/>
              <a:ea typeface="+mn-ea"/>
              <a:cs typeface="+mn-cs"/>
              <a:hlinkClick r:id="rId3"/>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0" i="0" kern="1200" dirty="0">
                <a:solidFill>
                  <a:schemeClr val="tx1"/>
                </a:solidFill>
                <a:effectLst/>
                <a:latin typeface="+mn-lt"/>
                <a:ea typeface="+mn-ea"/>
                <a:cs typeface="+mn-cs"/>
              </a:rPr>
              <a:t>Artikel ‘Ouderen en geneesmiddelen: duizeligheid en vallen’</a:t>
            </a:r>
            <a:r>
              <a:rPr lang="nl-NL" sz="1200" b="0" i="0" kern="1200" baseline="0" dirty="0">
                <a:solidFill>
                  <a:schemeClr val="tx1"/>
                </a:solidFill>
                <a:effectLst/>
                <a:latin typeface="+mn-lt"/>
                <a:ea typeface="+mn-ea"/>
                <a:cs typeface="+mn-cs"/>
              </a:rPr>
              <a:t>: https://www.ge-bu.nl/artikel/ouderen-en-geneesmiddelen-duizeligheid-en-vallen</a:t>
            </a:r>
            <a:endParaRPr lang="nl-NL" sz="1200" u="none"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kern="1200" dirty="0" err="1">
                <a:solidFill>
                  <a:schemeClr val="tx1"/>
                </a:solidFill>
                <a:effectLst/>
                <a:latin typeface="+mn-lt"/>
                <a:ea typeface="+mn-ea"/>
                <a:cs typeface="+mn-cs"/>
              </a:rPr>
              <a:t>Nursing</a:t>
            </a:r>
            <a:r>
              <a:rPr lang="nl-NL" sz="1200" kern="1200" dirty="0">
                <a:solidFill>
                  <a:schemeClr val="tx1"/>
                </a:solidFill>
                <a:effectLst/>
                <a:latin typeface="+mn-lt"/>
                <a:ea typeface="+mn-ea"/>
                <a:cs typeface="+mn-cs"/>
              </a:rPr>
              <a:t> oktober 2018: zie onderstaand het artikel</a:t>
            </a:r>
          </a:p>
          <a:p>
            <a:endParaRPr lang="en-US" sz="1200" kern="1200" dirty="0">
              <a:solidFill>
                <a:schemeClr val="tx1"/>
              </a:solidFill>
              <a:effectLst/>
              <a:latin typeface="+mn-lt"/>
              <a:ea typeface="+mn-ea"/>
              <a:cs typeface="+mn-cs"/>
            </a:endParaRPr>
          </a:p>
          <a:p>
            <a:r>
              <a:rPr lang="nl-NL" sz="1200" b="1" i="1" kern="1200" dirty="0">
                <a:solidFill>
                  <a:schemeClr val="tx1"/>
                </a:solidFill>
                <a:effectLst/>
                <a:latin typeface="+mn-lt"/>
                <a:ea typeface="+mn-ea"/>
                <a:cs typeface="+mn-cs"/>
              </a:rPr>
              <a:t>Welke medicatie verhoogt het risico op vallen?</a:t>
            </a:r>
            <a:endParaRPr lang="nl-NL" sz="1200" i="1"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Ieder geneesmiddel dat duizeligheid en/of sufheid kan geven, verhoogt het risico dat mensen gedesoriënteerd raken, vallen en iets breken. Nursing zet de meest valgevaarlijke geneesmiddelen op een rij.</a:t>
            </a:r>
          </a:p>
          <a:p>
            <a:r>
              <a:rPr lang="nl-NL" sz="1200" i="1" kern="1200" dirty="0">
                <a:solidFill>
                  <a:schemeClr val="tx1"/>
                </a:solidFill>
                <a:effectLst/>
                <a:latin typeface="+mn-lt"/>
                <a:ea typeface="+mn-ea"/>
                <a:cs typeface="+mn-cs"/>
              </a:rPr>
              <a:t>(Nursing oktober 2018)</a:t>
            </a:r>
          </a:p>
          <a:p>
            <a:r>
              <a:rPr lang="nl-NL" sz="1200" i="1" kern="1200" dirty="0">
                <a:solidFill>
                  <a:schemeClr val="tx1"/>
                </a:solidFill>
                <a:effectLst/>
                <a:latin typeface="+mn-lt"/>
                <a:ea typeface="+mn-ea"/>
                <a:cs typeface="+mn-cs"/>
              </a:rPr>
              <a:t> </a:t>
            </a:r>
          </a:p>
          <a:p>
            <a:r>
              <a:rPr lang="nl-NL" sz="1200" i="1" kern="1200" dirty="0">
                <a:solidFill>
                  <a:schemeClr val="tx1"/>
                </a:solidFill>
                <a:effectLst/>
                <a:latin typeface="+mn-lt"/>
                <a:ea typeface="+mn-ea"/>
                <a:cs typeface="+mn-cs"/>
              </a:rPr>
              <a:t>Een botbreuk bij een gevallen oudere zou een reden moeten zijn om de medicatie aan te pakken, schreef Medisch Contact. Maar welke medicijnen vergroten zoal het risico op vallen?</a:t>
            </a:r>
          </a:p>
          <a:p>
            <a:r>
              <a:rPr lang="nl-NL" sz="1200" i="1" kern="1200" dirty="0">
                <a:solidFill>
                  <a:schemeClr val="tx1"/>
                </a:solidFill>
                <a:effectLst/>
                <a:latin typeface="+mn-lt"/>
                <a:ea typeface="+mn-ea"/>
                <a:cs typeface="+mn-cs"/>
              </a:rPr>
              <a:t> </a:t>
            </a:r>
          </a:p>
          <a:p>
            <a:r>
              <a:rPr lang="nl-NL" sz="1200" b="1" i="1" kern="1200" dirty="0">
                <a:solidFill>
                  <a:schemeClr val="tx1"/>
                </a:solidFill>
                <a:effectLst/>
                <a:latin typeface="+mn-lt"/>
                <a:ea typeface="+mn-ea"/>
                <a:cs typeface="+mn-cs"/>
              </a:rPr>
              <a:t>Slaap- en kalmeringsmiddelen</a:t>
            </a:r>
            <a:endParaRPr lang="nl-NL" sz="1200" i="1"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Er zijn kortwerkende en langwerkende slaapmiddelen. Kortwerkende middelen (bijvoorbeeld temazepam, zolpidem) helpen om in te slapen. Deze zijn de volgende ochtend meestal uitgewerkt, al hangt dit wel af van de gebruikte dosering en kan dit per persoon verschillen. Langwerkende middelen (bijvoorbeeld nitrazepam) helpen om door te slapen. Er is een kans dat hun versuffende werking ‘s morgens nog niet voorbij is. Zowel kort- als langwerkende middelen werken spierontspannend en versuffend. Ook kalmeringsmiddelen werken versuffend en spierontspannend. Wie onder invloed van een slaap- of kalmeringsmiddel opstaat (bijvoorbeeld om ‘s nachts te plassen) kan daardoor moeite hebben om op de been te blijven. Bovendien kan een langwerkend middel ook overdag de kans op vallen groter maken. Ouderen zijn nog gevoeliger voor de sufmakende bijwerkingen, waardoor er een grotere kans is op vallen. Daarom is de startdosering vaak lager.</a:t>
            </a:r>
          </a:p>
          <a:p>
            <a:r>
              <a:rPr lang="nl-NL" sz="1200" i="1" kern="1200" dirty="0">
                <a:solidFill>
                  <a:schemeClr val="tx1"/>
                </a:solidFill>
                <a:effectLst/>
                <a:latin typeface="+mn-lt"/>
                <a:ea typeface="+mn-ea"/>
                <a:cs typeface="+mn-cs"/>
              </a:rPr>
              <a:t>Voorbeelden van slaapmiddelen die het valrisico verhogen: temazepam, zolpidem, nitrazepam.</a:t>
            </a:r>
          </a:p>
          <a:p>
            <a:r>
              <a:rPr lang="nl-NL" sz="1200" i="1" kern="1200" dirty="0">
                <a:solidFill>
                  <a:schemeClr val="tx1"/>
                </a:solidFill>
                <a:effectLst/>
                <a:latin typeface="+mn-lt"/>
                <a:ea typeface="+mn-ea"/>
                <a:cs typeface="+mn-cs"/>
              </a:rPr>
              <a:t> </a:t>
            </a:r>
          </a:p>
          <a:p>
            <a:r>
              <a:rPr lang="nl-NL" sz="1200" b="1" i="1" kern="1200" dirty="0">
                <a:solidFill>
                  <a:schemeClr val="tx1"/>
                </a:solidFill>
                <a:effectLst/>
                <a:latin typeface="+mn-lt"/>
                <a:ea typeface="+mn-ea"/>
                <a:cs typeface="+mn-cs"/>
              </a:rPr>
              <a:t>Diuretica (plasmiddelen)</a:t>
            </a:r>
            <a:endParaRPr lang="nl-NL" sz="1200" i="1"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Plastabletten worden veel voorgeschreven bij hoge bloeddruk of hartproblemen of wanneer iemand te veel vocht vasthoudt. Ze zorgen voor een versnelde afvoer van vocht uit het lichaam. Dat verlaagt de bloeddruk. Daardoor worden sommige mensen duizelig als ze opstaan uit bed of uit een stoel. Het is dan van belang niet te snel op te staan en bij duizeligheid weer even te gaan liggen of zitten. Meestal wordt de duizeligheid minder als het lichaam gewend is aan de lagere bloeddruk. Geadviseerd wordt om diuretica niet ’s avonds in te nemen omdat de patiënt anders frequent naar de wc moet in de nacht.</a:t>
            </a:r>
          </a:p>
          <a:p>
            <a:r>
              <a:rPr lang="nl-NL" sz="1200" i="1" kern="1200" dirty="0">
                <a:solidFill>
                  <a:schemeClr val="tx1"/>
                </a:solidFill>
                <a:effectLst/>
                <a:latin typeface="+mn-lt"/>
                <a:ea typeface="+mn-ea"/>
                <a:cs typeface="+mn-cs"/>
              </a:rPr>
              <a:t>Voorbeeld: furosemide, hydrochloorthiazide. </a:t>
            </a:r>
          </a:p>
          <a:p>
            <a:r>
              <a:rPr lang="nl-NL" sz="1200" i="1" kern="1200" dirty="0">
                <a:solidFill>
                  <a:schemeClr val="tx1"/>
                </a:solidFill>
                <a:effectLst/>
                <a:latin typeface="+mn-lt"/>
                <a:ea typeface="+mn-ea"/>
                <a:cs typeface="+mn-cs"/>
              </a:rPr>
              <a:t> </a:t>
            </a:r>
          </a:p>
          <a:p>
            <a:r>
              <a:rPr lang="nl-NL" sz="1200" b="1" i="1" kern="1200" dirty="0">
                <a:solidFill>
                  <a:schemeClr val="tx1"/>
                </a:solidFill>
                <a:effectLst/>
                <a:latin typeface="+mn-lt"/>
                <a:ea typeface="+mn-ea"/>
                <a:cs typeface="+mn-cs"/>
              </a:rPr>
              <a:t>Pijnstillers</a:t>
            </a:r>
            <a:endParaRPr lang="nl-NL" sz="1200" i="1"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Alle opiaten, waaronder fentanyl en morfine kunnen door hun versuffende werking een verhoogd risico geven op vallen.</a:t>
            </a:r>
          </a:p>
          <a:p>
            <a:r>
              <a:rPr lang="nl-NL" sz="1200" i="1" kern="1200" dirty="0">
                <a:solidFill>
                  <a:schemeClr val="tx1"/>
                </a:solidFill>
                <a:effectLst/>
                <a:latin typeface="+mn-lt"/>
                <a:ea typeface="+mn-ea"/>
                <a:cs typeface="+mn-cs"/>
              </a:rPr>
              <a:t> </a:t>
            </a:r>
          </a:p>
          <a:p>
            <a:r>
              <a:rPr lang="nl-NL" sz="1200" b="1" i="1" kern="1200" dirty="0">
                <a:solidFill>
                  <a:schemeClr val="tx1"/>
                </a:solidFill>
                <a:effectLst/>
                <a:latin typeface="+mn-lt"/>
                <a:ea typeface="+mn-ea"/>
                <a:cs typeface="+mn-cs"/>
              </a:rPr>
              <a:t>Cardiovasculair</a:t>
            </a:r>
            <a:endParaRPr lang="nl-NL" sz="1200" i="1"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Medicijnen die worden voorgeschreven tegen hoge bloeddruk, zoals bètablokkers, kunnen duizeligheid, sufheid of een licht gevoel in het hoofd veroorzaken. Vaak gaan deze verschijnselen over als het lichaam gewend is aan de lagere bloeddruk. Het is dus vooral van belang de patiënt te attenderen op duizelingen als hij net een nieuw middel gebruikt of een hogere dosis dan hij gewend is.</a:t>
            </a:r>
          </a:p>
          <a:p>
            <a:r>
              <a:rPr lang="nl-NL" sz="1200" i="1" kern="1200" dirty="0">
                <a:solidFill>
                  <a:schemeClr val="tx1"/>
                </a:solidFill>
                <a:effectLst/>
                <a:latin typeface="+mn-lt"/>
                <a:ea typeface="+mn-ea"/>
                <a:cs typeface="+mn-cs"/>
              </a:rPr>
              <a:t>Voorbeeld: metoprolol. </a:t>
            </a:r>
          </a:p>
          <a:p>
            <a:r>
              <a:rPr lang="nl-NL" sz="1200" i="1" kern="1200" dirty="0">
                <a:solidFill>
                  <a:schemeClr val="tx1"/>
                </a:solidFill>
                <a:effectLst/>
                <a:latin typeface="+mn-lt"/>
                <a:ea typeface="+mn-ea"/>
                <a:cs typeface="+mn-cs"/>
              </a:rPr>
              <a:t> </a:t>
            </a:r>
          </a:p>
          <a:p>
            <a:r>
              <a:rPr lang="nl-NL" sz="1200" b="1" i="1" kern="1200" dirty="0">
                <a:solidFill>
                  <a:schemeClr val="tx1"/>
                </a:solidFill>
                <a:effectLst/>
                <a:latin typeface="+mn-lt"/>
                <a:ea typeface="+mn-ea"/>
                <a:cs typeface="+mn-cs"/>
              </a:rPr>
              <a:t>Antidepressiva</a:t>
            </a:r>
            <a:endParaRPr lang="nl-NL" sz="1200" i="1"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Sommige antidepressiva kunnen sufheid met zich meebrengen, die de kans op vallen verhoogt. Het kan de patiënt helpen om het middel ‘s avonds in te nemen, zodat de sterkste versuffende werking in de nacht valt. Daarom wordt bijvoorbeeld mirtazapine, in een lagere dosis, soms als slaapmiddel gebruikt.</a:t>
            </a:r>
          </a:p>
          <a:p>
            <a:r>
              <a:rPr lang="nl-NL" sz="1200" i="1" kern="1200" dirty="0">
                <a:solidFill>
                  <a:schemeClr val="tx1"/>
                </a:solidFill>
                <a:effectLst/>
                <a:latin typeface="+mn-lt"/>
                <a:ea typeface="+mn-ea"/>
                <a:cs typeface="+mn-cs"/>
              </a:rPr>
              <a:t>Voorbeelden: amitryptiline en mirtazapine geven de meeste sufheid.</a:t>
            </a:r>
          </a:p>
          <a:p>
            <a:r>
              <a:rPr lang="nl-NL" sz="1200" i="1" kern="1200" dirty="0">
                <a:solidFill>
                  <a:schemeClr val="tx1"/>
                </a:solidFill>
                <a:effectLst/>
                <a:latin typeface="+mn-lt"/>
                <a:ea typeface="+mn-ea"/>
                <a:cs typeface="+mn-cs"/>
              </a:rPr>
              <a:t> </a:t>
            </a:r>
          </a:p>
          <a:p>
            <a:r>
              <a:rPr lang="nl-NL" sz="1200" b="1" i="1" kern="1200" dirty="0">
                <a:solidFill>
                  <a:schemeClr val="tx1"/>
                </a:solidFill>
                <a:effectLst/>
                <a:latin typeface="+mn-lt"/>
                <a:ea typeface="+mn-ea"/>
                <a:cs typeface="+mn-cs"/>
              </a:rPr>
              <a:t>Middelen tegen epilepsie</a:t>
            </a:r>
            <a:endParaRPr lang="nl-NL" sz="1200" i="1"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De meeste anti-epileptica geven sufheid en slaperigheid, de een wat meer dan de ander. Deze bijwerkingen brengen een valrisico met zich mee. Verandering van de dosering of het tijdstip van inname kan deze bijwerkingen verminderen. Dit moet uiteraard altijd met de arts worden overlegd.</a:t>
            </a:r>
          </a:p>
          <a:p>
            <a:r>
              <a:rPr lang="nl-NL" sz="1200" i="1" kern="1200" dirty="0">
                <a:solidFill>
                  <a:schemeClr val="tx1"/>
                </a:solidFill>
                <a:effectLst/>
                <a:latin typeface="+mn-lt"/>
                <a:ea typeface="+mn-ea"/>
                <a:cs typeface="+mn-cs"/>
              </a:rPr>
              <a:t>Voorbeelden: carbamazepine en topiramaat geven de meeste sufheid en slaperigheid.</a:t>
            </a:r>
          </a:p>
          <a:p>
            <a:r>
              <a:rPr lang="nl-NL" sz="1200" i="1" kern="1200" dirty="0">
                <a:solidFill>
                  <a:schemeClr val="tx1"/>
                </a:solidFill>
                <a:effectLst/>
                <a:latin typeface="+mn-lt"/>
                <a:ea typeface="+mn-ea"/>
                <a:cs typeface="+mn-cs"/>
              </a:rPr>
              <a:t> </a:t>
            </a:r>
          </a:p>
          <a:p>
            <a:r>
              <a:rPr lang="nl-NL" sz="1200" b="1" i="1" kern="1200" dirty="0">
                <a:solidFill>
                  <a:schemeClr val="tx1"/>
                </a:solidFill>
                <a:effectLst/>
                <a:latin typeface="+mn-lt"/>
                <a:ea typeface="+mn-ea"/>
                <a:cs typeface="+mn-cs"/>
              </a:rPr>
              <a:t>Overige geneesmiddelen die verhoogd valrisico kunnen geven</a:t>
            </a:r>
            <a:endParaRPr lang="nl-NL" sz="1200" i="1"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-Antipsychotica bij voorgeschiedenis van val of valneiging (kunnen parkinsonisme, duizeligheid en orthostatische hypotensie geven)</a:t>
            </a:r>
          </a:p>
          <a:p>
            <a:r>
              <a:rPr lang="nl-NL" sz="1200" i="1" kern="1200" dirty="0">
                <a:solidFill>
                  <a:schemeClr val="tx1"/>
                </a:solidFill>
                <a:effectLst/>
                <a:latin typeface="+mn-lt"/>
                <a:ea typeface="+mn-ea"/>
                <a:cs typeface="+mn-cs"/>
              </a:rPr>
              <a:t>-Vasodilatatoren (bijvoorbeeld alfa 1-receptor blokkers), calciumantagonisten, langwerkende nitraten, ACE-remmers, angiotensine II-antagonisten kunnen een verhoogd risico op flauwvallen geven.</a:t>
            </a:r>
          </a:p>
          <a:p>
            <a:r>
              <a:rPr lang="nl-NL" sz="1200" i="1" kern="1200" dirty="0">
                <a:solidFill>
                  <a:schemeClr val="tx1"/>
                </a:solidFill>
                <a:effectLst/>
                <a:latin typeface="+mn-lt"/>
                <a:ea typeface="+mn-ea"/>
                <a:cs typeface="+mn-cs"/>
              </a:rPr>
              <a:t> </a:t>
            </a:r>
          </a:p>
          <a:p>
            <a:r>
              <a:rPr lang="nl-NL" sz="1200" i="1" kern="1200" dirty="0">
                <a:solidFill>
                  <a:schemeClr val="tx1"/>
                </a:solidFill>
                <a:effectLst/>
                <a:latin typeface="+mn-lt"/>
                <a:ea typeface="+mn-ea"/>
                <a:cs typeface="+mn-cs"/>
              </a:rPr>
              <a:t>Bronnen:</a:t>
            </a:r>
          </a:p>
          <a:p>
            <a:r>
              <a:rPr lang="nl-NL" sz="1200" i="1" kern="1200" dirty="0">
                <a:solidFill>
                  <a:schemeClr val="tx1"/>
                </a:solidFill>
                <a:effectLst/>
                <a:latin typeface="+mn-lt"/>
                <a:ea typeface="+mn-ea"/>
                <a:cs typeface="+mn-cs"/>
              </a:rPr>
              <a:t>Apotheek.nl, Vallen en valongelukken</a:t>
            </a:r>
          </a:p>
          <a:p>
            <a:r>
              <a:rPr lang="nl-NL" sz="1200" i="1" kern="1200" dirty="0">
                <a:solidFill>
                  <a:schemeClr val="tx1"/>
                </a:solidFill>
                <a:effectLst/>
                <a:latin typeface="+mn-lt"/>
                <a:ea typeface="+mn-ea"/>
                <a:cs typeface="+mn-cs"/>
              </a:rPr>
              <a:t>Oelen M., Medicatieveiligheid in ouderenzorg, Nursing februari 2013</a:t>
            </a:r>
          </a:p>
          <a:p>
            <a:endParaRPr lang="en-US" sz="1200" i="1"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Voor het snel screenen van medicatie in het kader van valpreventie, kunt u ook kijken bij:</a:t>
            </a:r>
          </a:p>
          <a:p>
            <a:r>
              <a:rPr lang="nl-NL" sz="1200" u="sng" kern="1200" dirty="0">
                <a:solidFill>
                  <a:schemeClr val="tx1"/>
                </a:solidFill>
                <a:effectLst/>
                <a:latin typeface="+mn-lt"/>
                <a:ea typeface="+mn-ea"/>
                <a:cs typeface="+mn-cs"/>
              </a:rPr>
              <a:t>https://richtlijnendatabase.nl/richtlijn/preventie_van_valincidenten_bij_ouderen/effect_medicijnen_op_valrisico_ouderen.html</a:t>
            </a:r>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14</a:t>
            </a:fld>
            <a:endParaRPr lang="nl-NL" dirty="0"/>
          </a:p>
        </p:txBody>
      </p:sp>
    </p:spTree>
    <p:extLst>
      <p:ext uri="{BB962C8B-B14F-4D97-AF65-F5344CB8AC3E}">
        <p14:creationId xmlns:p14="http://schemas.microsoft.com/office/powerpoint/2010/main" val="2050175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Toelichting zie bron: https://www.ge-bu.nl/artikel/ouderen-en-geneesmiddelen-duizeligheid-en-vallen</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0" i="0" u="none" strike="noStrike" kern="1200" baseline="0" dirty="0">
              <a:solidFill>
                <a:schemeClr val="tx1"/>
              </a:solidFill>
              <a:latin typeface="+mn-lt"/>
              <a:ea typeface="+mn-ea"/>
              <a:cs typeface="+mn-cs"/>
            </a:endParaRPr>
          </a:p>
          <a:p>
            <a:r>
              <a:rPr lang="nl-NL" b="1" dirty="0"/>
              <a:t>Leeftijdsgerelateerde verandering van farmacokinetiek en -dynamiek </a:t>
            </a:r>
          </a:p>
          <a:p>
            <a:r>
              <a:rPr lang="nl-NL" dirty="0"/>
              <a:t>Bij ouderen is de </a:t>
            </a:r>
            <a:r>
              <a:rPr lang="nl-NL" i="1" dirty="0"/>
              <a:t>absorptie</a:t>
            </a:r>
            <a:r>
              <a:rPr lang="nl-NL" dirty="0"/>
              <a:t> van farmaca nagenoeg vergelijkbaar met die van jongeren, maar</a:t>
            </a:r>
            <a:r>
              <a:rPr lang="nl-NL" baseline="0" dirty="0"/>
              <a:t> </a:t>
            </a:r>
            <a:r>
              <a:rPr lang="nl-NL" dirty="0"/>
              <a:t>met de verandering van samenstelling van de verschillende lichaamscompartimenten verandert de </a:t>
            </a:r>
            <a:r>
              <a:rPr lang="nl-NL" i="1" dirty="0"/>
              <a:t>distributie</a:t>
            </a:r>
            <a:r>
              <a:rPr lang="nl-NL" dirty="0"/>
              <a:t> ervan. Het vetpercentage neemt in de leeftijd van 20 tot 70 jaar met ongeveer 35% toe, het plasmavolume neemt met 8% af en de 'lean body mass' en het totale lichaamswater nemen met zo'n 17% af. </a:t>
            </a:r>
            <a:r>
              <a:rPr lang="nl-NL" u="sng" dirty="0"/>
              <a:t>Dit verhoogt de kans op bijwerkingen respectievelijk toxiciteit bij zowel lipofiele (bv. diazepam: groter verdelingsvolume) als hydrofiele geneesmiddelen (groter plasmaconcentratie).</a:t>
            </a:r>
            <a:r>
              <a:rPr lang="nl-NL" u="none" dirty="0"/>
              <a:t> </a:t>
            </a:r>
            <a:r>
              <a:rPr lang="nl-NL" dirty="0"/>
              <a:t>Ook het </a:t>
            </a:r>
            <a:r>
              <a:rPr lang="nl-NL" i="1" dirty="0"/>
              <a:t>metabolisme</a:t>
            </a:r>
            <a:r>
              <a:rPr lang="nl-NL" dirty="0"/>
              <a:t> van veel geneesmiddelen verandert met de leeftijd. Hepatische transformatie is nodig voor stoffen die niet snel door de nieren worden geklaard. De effectiviteit van zogenoemde </a:t>
            </a:r>
            <a:r>
              <a:rPr lang="nl-NL" i="1" dirty="0"/>
              <a:t>fase I-reacties</a:t>
            </a:r>
            <a:r>
              <a:rPr lang="nl-NL" dirty="0"/>
              <a:t> (oxidatieve en hydroxylatieprocessen), die meestal worden gemedieerd door het cytochroom P450-systeem, neemt enigszins af. Daarentegen veranderen de </a:t>
            </a:r>
            <a:r>
              <a:rPr lang="nl-NL" i="1" dirty="0"/>
              <a:t>fase II-reacties</a:t>
            </a:r>
            <a:r>
              <a:rPr lang="nl-NL" dirty="0"/>
              <a:t> (conjugatie) meestal niet en daarom verdienen geneesmiddelen die uitsluitend door fase II-processen worden gemetaboliseerd de voorkeur. Van middelen met een sterk </a:t>
            </a:r>
            <a:r>
              <a:rPr lang="nl-NL" i="1" dirty="0"/>
              <a:t>'first pass'-effect</a:t>
            </a:r>
            <a:r>
              <a:rPr lang="nl-NL" dirty="0"/>
              <a:t>, zoals metoclopramide en opiaten, wordt aangeraden een lage dosis voor te schrijven. De </a:t>
            </a:r>
            <a:r>
              <a:rPr lang="nl-NL" i="1" dirty="0"/>
              <a:t>renale excretie</a:t>
            </a:r>
            <a:r>
              <a:rPr lang="nl-NL" dirty="0"/>
              <a:t> van geneesmiddelen wordt bepaald door de glomerulaire filtratie, tubulaire secretie en soms tubulaire terugresorptie. De uitscheidingshalveringstijd van een geneesmiddel is evenredig met het </a:t>
            </a:r>
            <a:r>
              <a:rPr lang="nl-NL" i="1" dirty="0"/>
              <a:t>verdelingsvolume</a:t>
            </a:r>
            <a:r>
              <a:rPr lang="nl-NL" dirty="0"/>
              <a:t> en omgekeerd evenredig met de klaring. Bij twee derde van de ouderen neemt de nierfunctie af door een vermindering van de renale bloeddoorstroming en van het aantal functionele nefronen. Dit leidt tot een toename van de uitscheidingshalveringstijd van renaal uitgescheiden geneesmiddelen. De effecten van veroudering op de farmacodynamiek van de meeste geneesmiddelen zijn niet goed bekend, maar er wordt aangenomen dat ze wel van praktisch belang zijn. Deze veranderingen zijn vooral het gevolg van door ziekte teweeggebrachte veranderingen in organen, verminderde reservecapaciteit en veranderingen van de receptorfunctie van eindorganen. </a:t>
            </a:r>
          </a:p>
          <a:p>
            <a:endParaRPr lang="nl-NL" dirty="0"/>
          </a:p>
          <a:p>
            <a:r>
              <a:rPr lang="nl-NL" b="1" i="1" dirty="0"/>
              <a:t>Beperking van het aantal gebruikte geneesmiddelen draagt bij aan de preventie van vallen.</a:t>
            </a:r>
            <a:endParaRPr lang="nl-NL" dirty="0"/>
          </a:p>
          <a:p>
            <a:r>
              <a:rPr lang="nl-NL" dirty="0"/>
              <a:t>Voor patiënten ouder dan 70 jaar is bijvoorbeeld de hoeveelheid diazepam om een bepaald sedatieniveau te bereiken veel lager dan voor patiënten tussen 30 en 50 jaar. In de praktijk blijkt regelmatig een toegenomen sensitiviteit voor benzodiazepinen bij ouderen, hetgeen zich op receptorniveau zou bevinden. Ook voor opiaten, anticholinergica, dopamine-agonisten en antihypertensiva is de gevoeligheid toegenomen. Daarentegen zijn ouderen minder gevoelig voor bijvoorbeeld b-blokkers en insuline. Vanuit dit gezichtspunt worden in het hierna volgende deel relevante literatuurgegevens van antipsychotica, tricyclische antidepressiva, anticonvulsiva en cardiovasculaire medicatie besproken.</a:t>
            </a:r>
          </a:p>
          <a:p>
            <a:endParaRPr lang="en-US" dirty="0"/>
          </a:p>
          <a:p>
            <a:r>
              <a:rPr lang="en-US" dirty="0" err="1"/>
              <a:t>Zie</a:t>
            </a:r>
            <a:r>
              <a:rPr lang="en-US" dirty="0"/>
              <a:t> </a:t>
            </a:r>
            <a:r>
              <a:rPr lang="en-US" dirty="0" err="1"/>
              <a:t>artikelen</a:t>
            </a:r>
            <a:r>
              <a:rPr lang="en-US" dirty="0"/>
              <a:t> PW: www.knmp.nl/valpreventie</a:t>
            </a:r>
          </a:p>
          <a:p>
            <a:endParaRPr lang="en-US" dirty="0"/>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15</a:t>
            </a:fld>
            <a:endParaRPr lang="nl-NL" dirty="0"/>
          </a:p>
        </p:txBody>
      </p:sp>
    </p:spTree>
    <p:extLst>
      <p:ext uri="{BB962C8B-B14F-4D97-AF65-F5344CB8AC3E}">
        <p14:creationId xmlns:p14="http://schemas.microsoft.com/office/powerpoint/2010/main" val="482239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a:solidFill>
                  <a:schemeClr val="tx1"/>
                </a:solidFill>
                <a:latin typeface="+mn-lt"/>
                <a:ea typeface="+mn-ea"/>
                <a:cs typeface="+mn-cs"/>
              </a:rPr>
              <a:t>Zie: </a:t>
            </a:r>
            <a:r>
              <a:rPr lang="nl-NL" b="0" dirty="0"/>
              <a:t>Evaluatie van de voedingsnormen voor vitamine D (</a:t>
            </a:r>
            <a:r>
              <a:rPr lang="nl-NL" sz="1200" b="0" i="0" u="none" strike="noStrike" kern="1200" baseline="0" dirty="0">
                <a:solidFill>
                  <a:schemeClr val="tx1"/>
                </a:solidFill>
                <a:latin typeface="+mn-lt"/>
                <a:ea typeface="+mn-ea"/>
                <a:cs typeface="+mn-cs"/>
              </a:rPr>
              <a:t>Gezondheidsraad)</a:t>
            </a:r>
            <a:endParaRPr lang="nl-NL" b="1" dirty="0"/>
          </a:p>
          <a:p>
            <a:r>
              <a:rPr lang="nl-NL" sz="1200" b="0" i="0" u="none" strike="noStrike" kern="1200" baseline="0" dirty="0">
                <a:solidFill>
                  <a:schemeClr val="tx1"/>
                </a:solidFill>
                <a:latin typeface="+mn-lt"/>
                <a:ea typeface="+mn-ea"/>
                <a:cs typeface="+mn-cs"/>
              </a:rPr>
              <a:t>https://www.gezondheidsraad.nl/documenten/adviezen/2012/09/26/evaluatie-van-de-voedingsnormen-voor-vitamine-d</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 </a:t>
            </a:r>
            <a:r>
              <a:rPr lang="nl-NL" dirty="0"/>
              <a:t>Lichte huid met onvoldoende zonlichtblootstelling of donkere huid</a:t>
            </a:r>
            <a:endParaRPr lang="nl-NL" sz="1100" dirty="0"/>
          </a:p>
          <a:p>
            <a:endParaRPr lang="nl-NL" sz="1200" b="0" i="0" u="none" strike="noStrike" kern="1200" baseline="0" dirty="0">
              <a:solidFill>
                <a:schemeClr val="tx1"/>
              </a:solidFill>
              <a:latin typeface="+mn-lt"/>
              <a:ea typeface="+mn-ea"/>
              <a:cs typeface="+mn-cs"/>
            </a:endParaRPr>
          </a:p>
          <a:p>
            <a:r>
              <a:rPr lang="nl-NL" sz="1200" b="1" i="0" u="none" strike="noStrike" kern="1200" baseline="0" dirty="0">
                <a:solidFill>
                  <a:schemeClr val="tx1"/>
                </a:solidFill>
                <a:latin typeface="+mn-lt"/>
                <a:ea typeface="+mn-ea"/>
                <a:cs typeface="+mn-cs"/>
              </a:rPr>
              <a:t>70-plussers</a:t>
            </a:r>
          </a:p>
          <a:p>
            <a:r>
              <a:rPr lang="nl-NL" sz="1200" b="0" i="0" u="none" strike="noStrike" kern="1200" baseline="0" dirty="0">
                <a:solidFill>
                  <a:schemeClr val="tx1"/>
                </a:solidFill>
                <a:latin typeface="+mn-lt"/>
                <a:ea typeface="+mn-ea"/>
                <a:cs typeface="+mn-cs"/>
              </a:rPr>
              <a:t>Voor ouderen vanaf 70 jaar zijn er overtuigende aanwijzingen uit onderzoek dat </a:t>
            </a:r>
            <a:r>
              <a:rPr lang="nl-NL" sz="1200" b="0" i="0" u="sng" strike="noStrike" kern="1200" baseline="0" dirty="0">
                <a:solidFill>
                  <a:schemeClr val="tx1"/>
                </a:solidFill>
                <a:latin typeface="+mn-lt"/>
                <a:ea typeface="+mn-ea"/>
                <a:cs typeface="+mn-cs"/>
              </a:rPr>
              <a:t>10 tot 20 microgram extra vitamine D per dag het </a:t>
            </a:r>
            <a:r>
              <a:rPr lang="nl-NL" sz="1200" b="1" i="0" u="sng" strike="noStrike" kern="1200" baseline="0" dirty="0">
                <a:solidFill>
                  <a:schemeClr val="tx1"/>
                </a:solidFill>
                <a:latin typeface="+mn-lt"/>
                <a:ea typeface="+mn-ea"/>
                <a:cs typeface="+mn-cs"/>
              </a:rPr>
              <a:t>risico een bot te breken kan verminderen</a:t>
            </a:r>
            <a:r>
              <a:rPr lang="nl-NL" sz="1200" b="0" i="0" u="sng" strike="noStrike" kern="1200" baseline="0" dirty="0">
                <a:solidFill>
                  <a:schemeClr val="tx1"/>
                </a:solidFill>
                <a:latin typeface="+mn-lt"/>
                <a:ea typeface="+mn-ea"/>
                <a:cs typeface="+mn-cs"/>
              </a:rPr>
              <a:t>. Aannemelijk is verder dat een dergelijke dosis vitamine D het</a:t>
            </a:r>
          </a:p>
          <a:p>
            <a:r>
              <a:rPr lang="nl-NL" sz="1200" b="1" i="0" u="sng" strike="noStrike" kern="1200" baseline="0" dirty="0">
                <a:solidFill>
                  <a:schemeClr val="tx1"/>
                </a:solidFill>
                <a:latin typeface="+mn-lt"/>
                <a:ea typeface="+mn-ea"/>
                <a:cs typeface="+mn-cs"/>
              </a:rPr>
              <a:t>risico op vallen kan verminderen </a:t>
            </a:r>
            <a:r>
              <a:rPr lang="nl-NL" sz="1200" b="0" i="0" u="sng" strike="noStrike" kern="1200" baseline="0" dirty="0">
                <a:solidFill>
                  <a:schemeClr val="tx1"/>
                </a:solidFill>
                <a:latin typeface="+mn-lt"/>
                <a:ea typeface="+mn-ea"/>
                <a:cs typeface="+mn-cs"/>
              </a:rPr>
              <a:t>bij kwetsbare ouderen</a:t>
            </a:r>
            <a:r>
              <a:rPr lang="nl-NL" sz="1200" b="0" i="0" u="none" strike="noStrike" kern="1200" baseline="0" dirty="0">
                <a:solidFill>
                  <a:schemeClr val="tx1"/>
                </a:solidFill>
                <a:latin typeface="+mn-lt"/>
                <a:ea typeface="+mn-ea"/>
                <a:cs typeface="+mn-cs"/>
              </a:rPr>
              <a:t>. Dit niveau van inname correspondeert met een streefwaarde* van het serum 25OHD-gehalte van ten minste 50 nmol per liter. Om ervoor te zorgen dat (vrijwel) de hele groep 70-</a:t>
            </a:r>
          </a:p>
          <a:p>
            <a:r>
              <a:rPr lang="nl-NL" sz="1200" b="0" i="0" u="none" strike="noStrike" kern="1200" baseline="0" dirty="0">
                <a:solidFill>
                  <a:schemeClr val="tx1"/>
                </a:solidFill>
                <a:latin typeface="+mn-lt"/>
                <a:ea typeface="+mn-ea"/>
                <a:cs typeface="+mn-cs"/>
              </a:rPr>
              <a:t>plussers deze streefwaarde haalt, stelt de commissie de dagelijkse behoefte vast op 20 microgram per dag. Het belang van een voldoende vitamine D-inname voor deze groep is groot. De hoeveelheid vitamine D die de 70-plussers uit voeding en zonlicht halen zal van persoon tot persoon en door het jaar heen sterk variëren. Zo is het mogelijk dat bij 70-plussers met een lichte huidskleur die voldoende aan de zon zijn blootgesteld suppletie met 10 microgram volstaat. </a:t>
            </a:r>
            <a:r>
              <a:rPr lang="nl-NL" sz="1200" b="0" i="0" u="sng" strike="noStrike" kern="1200" baseline="0" dirty="0">
                <a:solidFill>
                  <a:schemeClr val="tx1"/>
                </a:solidFill>
                <a:latin typeface="+mn-lt"/>
                <a:ea typeface="+mn-ea"/>
                <a:cs typeface="+mn-cs"/>
              </a:rPr>
              <a:t>In verband met de eenvoud, adviseert de commissie toch alle 70-plussers om een supplement met 20 microgram vitamine D per dag te gebruiken.</a:t>
            </a:r>
          </a:p>
          <a:p>
            <a:endParaRPr lang="nl-NL" sz="1200" b="0" i="0" u="sng" strike="noStrike" kern="1200" baseline="0" dirty="0">
              <a:solidFill>
                <a:schemeClr val="tx1"/>
              </a:solidFill>
              <a:latin typeface="+mn-lt"/>
              <a:ea typeface="+mn-ea"/>
              <a:cs typeface="+mn-cs"/>
            </a:endParaRPr>
          </a:p>
          <a:p>
            <a:pPr lvl="0"/>
            <a:r>
              <a:rPr lang="nl-NL" sz="1200" b="0" i="0" u="none" strike="noStrike" kern="1200" baseline="0" dirty="0">
                <a:solidFill>
                  <a:schemeClr val="tx1"/>
                </a:solidFill>
                <a:highlight>
                  <a:srgbClr val="FFFF00"/>
                </a:highlight>
                <a:latin typeface="+mn-lt"/>
                <a:ea typeface="+mn-ea"/>
                <a:cs typeface="+mn-cs"/>
              </a:rPr>
              <a:t>Ad </a:t>
            </a:r>
            <a:r>
              <a:rPr lang="nl-NL" sz="3200" b="1" dirty="0">
                <a:highlight>
                  <a:srgbClr val="FFFF00"/>
                </a:highlight>
              </a:rPr>
              <a:t>Vermindert risico botbreuken, Vermindert risico vallen bij deze kwetsbare groep</a:t>
            </a:r>
            <a:r>
              <a:rPr lang="nl-NL" sz="3200" dirty="0">
                <a:highlight>
                  <a:srgbClr val="FFFF00"/>
                </a:highlight>
              </a:rPr>
              <a:t>: </a:t>
            </a:r>
            <a:endParaRPr lang="nl-NL" sz="1200" b="0" i="0" u="sng" strike="noStrike" kern="1200" baseline="0" dirty="0">
              <a:solidFill>
                <a:schemeClr val="tx1"/>
              </a:solidFill>
              <a:highlight>
                <a:srgbClr val="FFFF00"/>
              </a:highlight>
              <a:latin typeface="+mn-lt"/>
              <a:ea typeface="+mn-ea"/>
              <a:cs typeface="+mn-cs"/>
            </a:endParaRPr>
          </a:p>
          <a:p>
            <a:r>
              <a:rPr lang="nl-NL" dirty="0">
                <a:highlight>
                  <a:srgbClr val="FFFF00"/>
                </a:highlight>
              </a:rPr>
              <a:t>Vitamine D verlaagt het valrisico doordat het een positief effect heeft op de spierkracht. </a:t>
            </a:r>
            <a:r>
              <a:rPr lang="nl-NL" sz="1200" b="0" i="0" kern="1200" dirty="0">
                <a:solidFill>
                  <a:schemeClr val="tx1"/>
                </a:solidFill>
                <a:effectLst/>
                <a:highlight>
                  <a:srgbClr val="FFFF00"/>
                </a:highlight>
                <a:latin typeface="+mn-lt"/>
                <a:ea typeface="+mn-ea"/>
                <a:cs typeface="+mn-cs"/>
              </a:rPr>
              <a:t>Er zijn preparaten voor dagelijks, wekelijks, maandelijks gebruik of voor gebruik per kwartaal.</a:t>
            </a:r>
            <a:r>
              <a:rPr lang="nl-NL" dirty="0">
                <a:highlight>
                  <a:srgbClr val="FFFF00"/>
                </a:highlight>
              </a:rPr>
              <a:t> Studies hebben echter aangetoond dat te hoge dosissen vitamine D mogelijk een tegengesteld effect hebben op de spierkracht. Vandaar dat een jaarlijkse oplaaddosis niet geadviseerd wordt. Advies is om vitamine D minimaal 1x per drie maanden te doseren.</a:t>
            </a:r>
          </a:p>
          <a:p>
            <a:endParaRPr lang="nl-NL" sz="1200" b="0" i="0" u="sng" strike="noStrike" kern="1200" baseline="0" dirty="0">
              <a:solidFill>
                <a:schemeClr val="tx1"/>
              </a:solidFill>
              <a:highlight>
                <a:srgbClr val="FFFF00"/>
              </a:highlight>
              <a:latin typeface="+mn-lt"/>
              <a:ea typeface="+mn-ea"/>
              <a:cs typeface="+mn-cs"/>
            </a:endParaRPr>
          </a:p>
          <a:p>
            <a:r>
              <a:rPr lang="nl-NL" sz="1200" b="0" i="0" u="none" strike="noStrike" kern="1200" baseline="0" dirty="0">
                <a:solidFill>
                  <a:schemeClr val="tx1"/>
                </a:solidFill>
                <a:highlight>
                  <a:srgbClr val="FFFF00"/>
                </a:highlight>
                <a:latin typeface="+mn-lt"/>
                <a:ea typeface="+mn-ea"/>
                <a:cs typeface="+mn-cs"/>
              </a:rPr>
              <a:t>Bron: Farmacotherapeutisch Kompas, Apotheek.nl</a:t>
            </a:r>
          </a:p>
          <a:p>
            <a:endParaRPr lang="nl-NL" dirty="0"/>
          </a:p>
          <a:p>
            <a:r>
              <a:rPr lang="nl-NL" sz="1200" b="1" i="0" u="none" strike="noStrike" kern="1200" baseline="0" dirty="0">
                <a:solidFill>
                  <a:schemeClr val="tx1"/>
                </a:solidFill>
                <a:latin typeface="+mn-lt"/>
                <a:ea typeface="+mn-ea"/>
                <a:cs typeface="+mn-cs"/>
              </a:rPr>
              <a:t>Vrouwen van 50 tot 70</a:t>
            </a:r>
          </a:p>
          <a:p>
            <a:r>
              <a:rPr lang="nl-NL" sz="1200" b="0" i="0" u="none" strike="noStrike" kern="1200" baseline="0" dirty="0">
                <a:solidFill>
                  <a:schemeClr val="tx1"/>
                </a:solidFill>
                <a:latin typeface="+mn-lt"/>
                <a:ea typeface="+mn-ea"/>
                <a:cs typeface="+mn-cs"/>
              </a:rPr>
              <a:t>Hierboven (zie stuk Gezondheidsraad) is al toegelicht waarom vrouwen van 50 tot 70 jaar die een donkere huidskleur hebben of onvoldoende buiten komen wordt aangeraden extra vitamine D te gebruiken. Geldt dit ook voor andere vrouwen in deze leeftijdscategorie?</a:t>
            </a:r>
          </a:p>
          <a:p>
            <a:r>
              <a:rPr lang="nl-NL" sz="1200" b="0" i="0" u="none" strike="noStrike" kern="1200" baseline="0" dirty="0">
                <a:solidFill>
                  <a:schemeClr val="tx1"/>
                </a:solidFill>
                <a:latin typeface="+mn-lt"/>
                <a:ea typeface="+mn-ea"/>
                <a:cs typeface="+mn-cs"/>
              </a:rPr>
              <a:t>Hoewel er onvoldoende onderzoek is naar het effect dat suppletie van vitamine D en calcium bij vrouwen van 50 tot 65 à 70 jaar heeft op het risico een bot te breken, is het aannemelijk dat extra vitamine D kan helpen het botverlies tegen te gaan bij deze groep. Daarom geeft de commissie ook hier voor de zekerheid het suppletieadvies van 10 microgram vitamine D per dag. Dit advies geldt dus voor alle vrouwen van 50-70, ongeacht huidskleur en mate van buitenkomen.</a:t>
            </a:r>
            <a:endParaRPr lang="nl-NL" dirty="0"/>
          </a:p>
          <a:p>
            <a:endParaRPr lang="nl-NL" dirty="0"/>
          </a:p>
          <a:p>
            <a:r>
              <a:rPr lang="nl-NL" sz="1200" b="1" i="0" u="none" strike="noStrike" kern="1200" baseline="0" dirty="0">
                <a:solidFill>
                  <a:schemeClr val="tx1"/>
                </a:solidFill>
                <a:latin typeface="+mn-lt"/>
                <a:ea typeface="+mn-ea"/>
                <a:cs typeface="+mn-cs"/>
              </a:rPr>
              <a:t>Van 4 tot 70 jaar, inclusief vrouwen die borstvoeding geven</a:t>
            </a:r>
          </a:p>
          <a:p>
            <a:r>
              <a:rPr lang="nl-NL" sz="1200" b="0" i="0" u="none" strike="noStrike" kern="1200" baseline="0" dirty="0">
                <a:solidFill>
                  <a:schemeClr val="tx1"/>
                </a:solidFill>
                <a:latin typeface="+mn-lt"/>
                <a:ea typeface="+mn-ea"/>
                <a:cs typeface="+mn-cs"/>
              </a:rPr>
              <a:t>Er zijn onvoldoende aanwijzingen dat alle kinderen, adolescenten en volwassenen tussen de 4 tot 70 jaar uit gezondheidsoogpunt extra vitamine D nodig hebben. Bij gebrek aan ‘harde’ gezondheidsuitkomsten, hanteert de commissie voor de groep 4 tot 70-jarigen een streefwaarde van het serum 25OHD-gehalte van ten minste 30 nmol per liter gedurende het hele jaar. Deze is afgeleid van de streefwaarde voor jonge kinderen. Een hogere streefwaarde (zoals die geldt voor ouderen) lijkt voor deze groep namelijk niet nodig: er zijn geen overtuigende aanwijzingen dat die zou leiden tot een betere gezondheid. Op basis van het voorgaande heeft de commissie voor kinderen, adolescenten en volwassenen tussen 4 en 70 jaar een dagelijkse behoefte van 10 microgram per dag afgeleid. Omdat borstvoeding zeer weinig vitamine D bevat, lijkt de behoefte aan vitamine D van vrouwen die borstvoeding geven nagenoeg niet verhoogd.</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Kinderen, adolescenten en volwassenen met een lichte huidskleur, die voldoende</a:t>
            </a:r>
          </a:p>
          <a:p>
            <a:r>
              <a:rPr lang="nl-NL" sz="1200" b="0" i="0" u="none" strike="noStrike" kern="1200" baseline="0" dirty="0">
                <a:solidFill>
                  <a:schemeClr val="tx1"/>
                </a:solidFill>
                <a:latin typeface="+mn-lt"/>
                <a:ea typeface="+mn-ea"/>
                <a:cs typeface="+mn-cs"/>
              </a:rPr>
              <a:t>aan zonlicht blootstaan en die goed en gevarieerd eten (met gebruik van halvarine, margarine en bak- en braadproducten) hebben geen vitamine D-supplement nodig. Zij verkrijgen naar schatting ruwweg twee derde van het benodigde vitamine D via zonlichtblootstelling en een derde via de voeding. Binnen de groep 4 tot 70-jarigen zijn echter subgroepen die mogelijk wel baat hebben bij extra vitamine D.</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 Mensen die weinig of niet in de zon komen</a:t>
            </a:r>
          </a:p>
          <a:p>
            <a:r>
              <a:rPr lang="nl-NL" sz="1200" b="0" i="0" u="none" strike="noStrike" kern="1200" baseline="0" dirty="0">
                <a:solidFill>
                  <a:schemeClr val="tx1"/>
                </a:solidFill>
                <a:latin typeface="+mn-lt"/>
                <a:ea typeface="+mn-ea"/>
                <a:cs typeface="+mn-cs"/>
              </a:rPr>
              <a:t>Kinderen, adolescenten en volwassen die dagelijks weinig buitenkomen in een hoog staande zon, die de zon mijden of die buiten lichaamsbedekkende kleding dragen, kunnen een tekort oplopen. Verder is aannemelijk dat extra vitamine D de botdichtheid verbetert bij kinderen en adolescenten met een laag serum 25OHD-gehalte. Daarom raadt de commissie deze groep aan 10 microgram vitamine D per dag uit een supplement te gebruiken.</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 Mensen met een donkere huid</a:t>
            </a:r>
          </a:p>
          <a:p>
            <a:r>
              <a:rPr lang="nl-NL" sz="1200" b="0" i="0" u="none" strike="noStrike" kern="1200" baseline="0" dirty="0">
                <a:solidFill>
                  <a:schemeClr val="tx1"/>
                </a:solidFill>
                <a:latin typeface="+mn-lt"/>
                <a:ea typeface="+mn-ea"/>
                <a:cs typeface="+mn-cs"/>
              </a:rPr>
              <a:t>Ook kinderen, adolescenten en volwassenen met een donkere huid hebben naar alle waarschijnlijkheid dagelijks 10 microgram extra vitamine D uit een supplement nodig. Dit omdat een donkere huid bij gelijke, alledaagse blootstelling aan zonlicht minder vitamine D aanmaakt dan een lichte huid. Deze aanbeveling is voor de zekerheid gegeven. De veronderstelling daarbij is dat de vitamine D-behoefte van personen met een donkere huid even hoog is als die van personen met een lichte huid (er zijn echter onvoldoende onderzoeksgegevens voor een harde conclusie).</a:t>
            </a:r>
            <a:endParaRPr lang="nl-NL" dirty="0"/>
          </a:p>
          <a:p>
            <a:endParaRPr lang="nl-NL" dirty="0"/>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Zie voor meer informatie: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0" i="0" u="none" strike="noStrike" kern="1200" baseline="0" dirty="0">
                <a:solidFill>
                  <a:schemeClr val="tx1"/>
                </a:solidFill>
                <a:latin typeface="+mn-lt"/>
                <a:ea typeface="+mn-ea"/>
                <a:cs typeface="+mn-cs"/>
              </a:rPr>
              <a:t>samenvatting p11 t/m 18: daar is tevens de overzichtelijke ‘</a:t>
            </a:r>
            <a:r>
              <a:rPr lang="nl-NL" sz="1200" b="0" i="1" u="none" strike="noStrike" kern="1200" baseline="0" dirty="0">
                <a:solidFill>
                  <a:schemeClr val="tx1"/>
                </a:solidFill>
                <a:latin typeface="+mn-lt"/>
                <a:ea typeface="+mn-ea"/>
                <a:cs typeface="+mn-cs"/>
              </a:rPr>
              <a:t>Tabel </a:t>
            </a:r>
            <a:r>
              <a:rPr lang="nl-NL" sz="1200" b="0" i="0" u="none" strike="noStrike" kern="1200" baseline="0" dirty="0">
                <a:solidFill>
                  <a:schemeClr val="tx1"/>
                </a:solidFill>
                <a:latin typeface="+mn-lt"/>
                <a:ea typeface="+mn-ea"/>
                <a:cs typeface="+mn-cs"/>
              </a:rPr>
              <a:t>Dagelijkse behoefte voor vitamine D en bijbehorende aanbevelingen voor suppletie (microgram per dag)’ te vinden (tabel zie volgende dia).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0" i="0" u="none" strike="noStrike" kern="1200" baseline="0" dirty="0">
                <a:solidFill>
                  <a:schemeClr val="tx1"/>
                </a:solidFill>
                <a:latin typeface="+mn-lt"/>
                <a:ea typeface="+mn-ea"/>
                <a:cs typeface="+mn-cs"/>
              </a:rPr>
              <a:t>Conclusie p95 t/m p101</a:t>
            </a:r>
            <a:endParaRPr lang="nl-NL" dirty="0"/>
          </a:p>
          <a:p>
            <a:endParaRPr lang="nl-NL" dirty="0"/>
          </a:p>
          <a:p>
            <a:r>
              <a:rPr lang="nl-NL" dirty="0"/>
              <a:t>p99</a:t>
            </a:r>
          </a:p>
          <a:p>
            <a:r>
              <a:rPr lang="nl-NL" sz="1200" b="1" i="0" u="none" strike="noStrike" kern="1200" baseline="0" dirty="0">
                <a:solidFill>
                  <a:schemeClr val="tx1"/>
                </a:solidFill>
                <a:latin typeface="+mn-lt"/>
                <a:ea typeface="+mn-ea"/>
                <a:cs typeface="+mn-cs"/>
              </a:rPr>
              <a:t>Ouderen vanaf 70 jaar: 20 microgram per dag</a:t>
            </a:r>
          </a:p>
          <a:p>
            <a:r>
              <a:rPr lang="nl-NL" sz="1200" b="0" i="0" u="none" strike="noStrike" kern="1200" baseline="0" dirty="0">
                <a:solidFill>
                  <a:schemeClr val="tx1"/>
                </a:solidFill>
                <a:latin typeface="+mn-lt"/>
                <a:ea typeface="+mn-ea"/>
                <a:cs typeface="+mn-cs"/>
              </a:rPr>
              <a:t>Het is overtuigend aangetoond dat suppletie met vitamine D en calcium het risico</a:t>
            </a:r>
          </a:p>
          <a:p>
            <a:r>
              <a:rPr lang="nl-NL" sz="1200" b="0" i="0" u="none" strike="noStrike" kern="1200" baseline="0" dirty="0">
                <a:solidFill>
                  <a:schemeClr val="tx1"/>
                </a:solidFill>
                <a:latin typeface="+mn-lt"/>
                <a:ea typeface="+mn-ea"/>
                <a:cs typeface="+mn-cs"/>
              </a:rPr>
              <a:t>een bot te breken kan tegengaan. Verder is aannemelijk dat suppletie met vitamine</a:t>
            </a:r>
          </a:p>
          <a:p>
            <a:r>
              <a:rPr lang="nl-NL" sz="1200" b="0" i="0" u="none" strike="noStrike" kern="1200" baseline="0" dirty="0">
                <a:solidFill>
                  <a:schemeClr val="tx1"/>
                </a:solidFill>
                <a:latin typeface="+mn-lt"/>
                <a:ea typeface="+mn-ea"/>
                <a:cs typeface="+mn-cs"/>
              </a:rPr>
              <a:t>D het risico te vallen bij kwetsbare ouderen kan verminderen. Het belang</a:t>
            </a:r>
          </a:p>
          <a:p>
            <a:r>
              <a:rPr lang="nl-NL" sz="1200" b="0" i="0" u="none" strike="noStrike" kern="1200" baseline="0" dirty="0">
                <a:solidFill>
                  <a:schemeClr val="tx1"/>
                </a:solidFill>
                <a:latin typeface="+mn-lt"/>
                <a:ea typeface="+mn-ea"/>
                <a:cs typeface="+mn-cs"/>
              </a:rPr>
              <a:t>van een voldoende vitamine D-inname voor deze leeftijdsgroep is dus groot. De</a:t>
            </a:r>
          </a:p>
          <a:p>
            <a:r>
              <a:rPr lang="nl-NL" sz="1200" b="0" i="0" u="none" strike="noStrike" kern="1200" baseline="0" dirty="0">
                <a:solidFill>
                  <a:schemeClr val="tx1"/>
                </a:solidFill>
                <a:latin typeface="+mn-lt"/>
                <a:ea typeface="+mn-ea"/>
                <a:cs typeface="+mn-cs"/>
              </a:rPr>
              <a:t>hoeveelheid vitamine D die de 70-plussers uit voeding en zonlicht halen zal van</a:t>
            </a:r>
          </a:p>
          <a:p>
            <a:r>
              <a:rPr lang="nl-NL" sz="1200" b="0" i="0" u="none" strike="noStrike" kern="1200" baseline="0" dirty="0">
                <a:solidFill>
                  <a:schemeClr val="tx1"/>
                </a:solidFill>
                <a:latin typeface="+mn-lt"/>
                <a:ea typeface="+mn-ea"/>
                <a:cs typeface="+mn-cs"/>
              </a:rPr>
              <a:t>persoon tot persoon en door het jaar heen sterk variëren. Zo is niet uit te sluiten</a:t>
            </a:r>
          </a:p>
          <a:p>
            <a:r>
              <a:rPr lang="nl-NL" sz="1200" b="0" i="0" u="none" strike="noStrike" kern="1200" baseline="0" dirty="0">
                <a:solidFill>
                  <a:schemeClr val="tx1"/>
                </a:solidFill>
                <a:latin typeface="+mn-lt"/>
                <a:ea typeface="+mn-ea"/>
                <a:cs typeface="+mn-cs"/>
              </a:rPr>
              <a:t>dat bij 70-plussers met een lichte huidskleur die voldoende aan de zon zijn blootgesteld</a:t>
            </a:r>
          </a:p>
          <a:p>
            <a:r>
              <a:rPr lang="nl-NL" sz="1200" b="0" i="0" u="none" strike="noStrike" kern="1200" baseline="0" dirty="0">
                <a:solidFill>
                  <a:schemeClr val="tx1"/>
                </a:solidFill>
                <a:latin typeface="+mn-lt"/>
                <a:ea typeface="+mn-ea"/>
                <a:cs typeface="+mn-cs"/>
              </a:rPr>
              <a:t>suppletie met 10 microgram volstaat. In verband met de eenvoud, adviseert</a:t>
            </a:r>
          </a:p>
          <a:p>
            <a:r>
              <a:rPr lang="nl-NL" sz="1200" b="0" i="0" u="none" strike="noStrike" kern="1200" baseline="0" dirty="0">
                <a:solidFill>
                  <a:schemeClr val="tx1"/>
                </a:solidFill>
                <a:latin typeface="+mn-lt"/>
                <a:ea typeface="+mn-ea"/>
                <a:cs typeface="+mn-cs"/>
              </a:rPr>
              <a:t>de commissie daarom alle 70-plussers om een supplement met 20</a:t>
            </a:r>
          </a:p>
          <a:p>
            <a:r>
              <a:rPr lang="nl-NL" sz="1200" b="0" i="0" u="none" strike="noStrike" kern="1200" baseline="0" dirty="0">
                <a:solidFill>
                  <a:schemeClr val="tx1"/>
                </a:solidFill>
                <a:latin typeface="+mn-lt"/>
                <a:ea typeface="+mn-ea"/>
                <a:cs typeface="+mn-cs"/>
              </a:rPr>
              <a:t>microgram vitamine D per dag te gebruiken.</a:t>
            </a:r>
          </a:p>
          <a:p>
            <a:endParaRPr lang="nl-NL" dirty="0"/>
          </a:p>
          <a:p>
            <a:r>
              <a:rPr lang="nl-NL" dirty="0"/>
              <a:t>***</a:t>
            </a:r>
          </a:p>
          <a:p>
            <a:r>
              <a:rPr lang="nl-NL" dirty="0"/>
              <a:t>NHG Fractuurpreventie:</a:t>
            </a:r>
            <a:r>
              <a:rPr lang="nl-NL" baseline="0" dirty="0"/>
              <a:t> </a:t>
            </a:r>
          </a:p>
          <a:p>
            <a:r>
              <a:rPr lang="nl-NL" dirty="0"/>
              <a:t>https://www.nhg.org/standaarden/volledig/nhg-standaard-fractuurpreventie-tweede-herziening#Voorlichtingenbehandeling(stap5)</a:t>
            </a:r>
          </a:p>
          <a:p>
            <a:endParaRPr lang="nl-NL" dirty="0"/>
          </a:p>
          <a:p>
            <a:r>
              <a:rPr lang="nl-NL" dirty="0"/>
              <a:t>Het beleid is afhankelijk van het valrisico en van de hoogte van het fractuurrisico:</a:t>
            </a:r>
          </a:p>
          <a:p>
            <a:pPr marL="171450" indent="-171450">
              <a:buFont typeface="Arial" panose="020B0604020202020204" pitchFamily="34" charset="0"/>
              <a:buChar char="•"/>
            </a:pPr>
            <a:r>
              <a:rPr lang="nl-NL" dirty="0"/>
              <a:t>verhoogd valrisico: voorlichting en maatregelen ter reductie van het valrisico;</a:t>
            </a:r>
          </a:p>
          <a:p>
            <a:pPr marL="171450" indent="-171450">
              <a:buFont typeface="Arial" panose="020B0604020202020204" pitchFamily="34" charset="0"/>
              <a:buChar char="•"/>
            </a:pPr>
            <a:r>
              <a:rPr lang="nl-NL" dirty="0"/>
              <a:t>laag fractuurrisico: leefstijladviezen;</a:t>
            </a:r>
          </a:p>
          <a:p>
            <a:pPr marL="171450" indent="-171450">
              <a:buFont typeface="Arial" panose="020B0604020202020204" pitchFamily="34" charset="0"/>
              <a:buChar char="•"/>
            </a:pPr>
            <a:r>
              <a:rPr lang="nl-NL" dirty="0"/>
              <a:t>matig fractuurrisico: leefstijladviezen, voorlichting over het verhoogde risico en suppletie van vitamine D en zo nodig calcium;</a:t>
            </a:r>
          </a:p>
          <a:p>
            <a:pPr marL="171450" indent="-171450">
              <a:buFont typeface="Arial" panose="020B0604020202020204" pitchFamily="34" charset="0"/>
              <a:buChar char="•"/>
            </a:pPr>
            <a:r>
              <a:rPr lang="nl-NL" dirty="0"/>
              <a:t>hoog fractuurrisico: leefstijladviezen, voorlichting over het verhoogde risico, suppletie van vitamine D en zo nodig calcium en eventueel bisfosfonaten.</a:t>
            </a:r>
          </a:p>
          <a:p>
            <a:endParaRPr lang="nl-NL" dirty="0"/>
          </a:p>
          <a:p>
            <a:r>
              <a:rPr lang="nl-NL" b="1" dirty="0"/>
              <a:t>Voorlichting en behandeling (stap 5)</a:t>
            </a:r>
          </a:p>
          <a:p>
            <a:r>
              <a:rPr lang="nl-NL" dirty="0"/>
              <a:t>Bij verhoogd valrisico:</a:t>
            </a:r>
          </a:p>
          <a:p>
            <a:pPr marL="171450" indent="-171450">
              <a:buFont typeface="Arial" panose="020B0604020202020204" pitchFamily="34" charset="0"/>
              <a:buChar char="•"/>
            </a:pPr>
            <a:r>
              <a:rPr lang="nl-NL" dirty="0"/>
              <a:t>bespreek het valrisico en specificeer risicofactoren voor vallen;</a:t>
            </a:r>
          </a:p>
          <a:p>
            <a:pPr marL="171450" indent="-171450">
              <a:buFont typeface="Arial" panose="020B0604020202020204" pitchFamily="34" charset="0"/>
              <a:buChar char="•"/>
            </a:pPr>
            <a:r>
              <a:rPr lang="nl-NL" dirty="0"/>
              <a:t>maatregelen op maat zoals balans- en krachttraining, medicatie aanpassen en zo nodig vitamine D.</a:t>
            </a:r>
          </a:p>
          <a:p>
            <a:endParaRPr lang="nl-NL" dirty="0"/>
          </a:p>
          <a:p>
            <a:r>
              <a:rPr lang="nl-NL" dirty="0"/>
              <a:t>Bij alle patiënten:</a:t>
            </a:r>
          </a:p>
          <a:p>
            <a:pPr marL="171450" indent="-171450">
              <a:buFont typeface="Arial" panose="020B0604020202020204" pitchFamily="34" charset="0"/>
              <a:buChar char="•"/>
            </a:pPr>
            <a:r>
              <a:rPr lang="nl-NL" dirty="0"/>
              <a:t>stimuleer passende activiteiten en lichaamsbeweging;</a:t>
            </a:r>
          </a:p>
          <a:p>
            <a:pPr marL="171450" indent="-171450">
              <a:buFont typeface="Arial" panose="020B0604020202020204" pitchFamily="34" charset="0"/>
              <a:buChar char="•"/>
            </a:pPr>
            <a:r>
              <a:rPr lang="nl-NL" dirty="0"/>
              <a:t>adviseer &gt; 1000 tot 1200 mg calcium/dg (circa 4 glazen melk(producten) of plakken kaas van 20 g);</a:t>
            </a:r>
          </a:p>
          <a:p>
            <a:pPr marL="171450" indent="-171450">
              <a:buFont typeface="Arial" panose="020B0604020202020204" pitchFamily="34" charset="0"/>
              <a:buChar char="•"/>
            </a:pPr>
            <a:r>
              <a:rPr lang="nl-NL" dirty="0"/>
              <a:t>stimuleer regelmatig naar buiten te gaan en de huid bloot te stellen aan buitenlicht en adviseer vitamine-D-suppletie bij bepaalde bevolkingsgroepen;</a:t>
            </a:r>
          </a:p>
          <a:p>
            <a:pPr marL="171450" indent="-171450">
              <a:buFont typeface="Arial" panose="020B0604020202020204" pitchFamily="34" charset="0"/>
              <a:buChar char="•"/>
            </a:pPr>
            <a:r>
              <a:rPr lang="nl-NL" dirty="0"/>
              <a:t>raad zelfmedicatie af van vrij verkrijgbaar calcium zonder vitamine D;</a:t>
            </a:r>
          </a:p>
          <a:p>
            <a:pPr marL="171450" indent="-171450">
              <a:buFont typeface="Arial" panose="020B0604020202020204" pitchFamily="34" charset="0"/>
              <a:buChar char="•"/>
            </a:pPr>
            <a:r>
              <a:rPr lang="nl-NL" dirty="0"/>
              <a:t>adviseer stoppen met roken en ontraad overmatig alcoholgebruik.</a:t>
            </a:r>
          </a:p>
          <a:p>
            <a:pPr marL="171450" indent="-171450">
              <a:buFont typeface="Arial" panose="020B0604020202020204" pitchFamily="34" charset="0"/>
              <a:buChar char="•"/>
            </a:pPr>
            <a:r>
              <a:rPr lang="nl-NL" dirty="0"/>
              <a:t>Bij hoog fractuurrisico: bespreek suppletie van calcium en vitamine D en behandeling met bisfosfonaat.</a:t>
            </a:r>
          </a:p>
          <a:p>
            <a:endParaRPr lang="nl-NL" dirty="0"/>
          </a:p>
          <a:p>
            <a:r>
              <a:rPr lang="nl-NL" b="1" dirty="0"/>
              <a:t>Medicamenteuze behandeling</a:t>
            </a:r>
          </a:p>
          <a:p>
            <a:r>
              <a:rPr lang="nl-NL" dirty="0"/>
              <a:t>Bij hoog fractuurrisico en behandeling met bisfosfonaat:</a:t>
            </a:r>
          </a:p>
          <a:p>
            <a:pPr marL="171450" indent="-171450">
              <a:buFont typeface="Arial" panose="020B0604020202020204" pitchFamily="34" charset="0"/>
              <a:buChar char="•"/>
            </a:pPr>
            <a:r>
              <a:rPr lang="nl-NL" dirty="0"/>
              <a:t>bij geen inname van zuivelproducten: 1000 mg extra calcium/dag in tabletvorm;</a:t>
            </a:r>
          </a:p>
          <a:p>
            <a:pPr marL="171450" indent="-171450">
              <a:buFont typeface="Arial" panose="020B0604020202020204" pitchFamily="34" charset="0"/>
              <a:buChar char="•"/>
            </a:pPr>
            <a:r>
              <a:rPr lang="nl-NL" dirty="0"/>
              <a:t>bij 1 tot 3 porties zuivelproducten/dag: 500 mg extra calcium/dag in tabletvorm;</a:t>
            </a:r>
          </a:p>
          <a:p>
            <a:pPr marL="171450" indent="-171450">
              <a:buFont typeface="Arial" panose="020B0604020202020204" pitchFamily="34" charset="0"/>
              <a:buChar char="•"/>
            </a:pPr>
            <a:r>
              <a:rPr lang="nl-NL" dirty="0"/>
              <a:t>bij ≥ 4 porties zuivelproducten: geen extra calcium.</a:t>
            </a:r>
          </a:p>
          <a:p>
            <a:pPr marL="171450" indent="-171450">
              <a:buFont typeface="Arial" panose="020B0604020202020204" pitchFamily="34" charset="0"/>
              <a:buChar char="•"/>
            </a:pPr>
            <a:endParaRPr lang="nl-NL" dirty="0"/>
          </a:p>
          <a:p>
            <a:r>
              <a:rPr lang="nl-NL" dirty="0"/>
              <a:t>Bij matig en hoog fractuurrisico: adviseer 800 IE (20 microg) </a:t>
            </a:r>
            <a:r>
              <a:rPr lang="nl-NL" i="1" dirty="0"/>
              <a:t>vitamine D</a:t>
            </a:r>
            <a:r>
              <a:rPr lang="nl-NL" dirty="0"/>
              <a:t> per dag; bij indicatie voor vitamine D en calcium: geef een </a:t>
            </a:r>
            <a:r>
              <a:rPr lang="nl-NL" i="1" dirty="0"/>
              <a:t>combinatiepreparaat </a:t>
            </a:r>
            <a:r>
              <a:rPr lang="nl-NL" dirty="0"/>
              <a:t>met 500 mg calcium en 880 of 800 IE vitamine D.</a:t>
            </a:r>
          </a:p>
          <a:p>
            <a:endParaRPr lang="nl-NL" dirty="0"/>
          </a:p>
          <a:p>
            <a:r>
              <a:rPr lang="nl-NL" dirty="0"/>
              <a:t>Bij hoog fractuurrisico: geef een </a:t>
            </a:r>
            <a:r>
              <a:rPr lang="nl-NL" i="1" dirty="0"/>
              <a:t>bisfosfonaat</a:t>
            </a:r>
            <a:r>
              <a:rPr lang="nl-NL" dirty="0"/>
              <a:t> oraal: alendroninezuur (70 mg/week of 10 mg/dag) of risedroninezuur (35 mg/week of 5 mg/dag);</a:t>
            </a:r>
          </a:p>
          <a:p>
            <a:endParaRPr lang="nl-NL" dirty="0"/>
          </a:p>
          <a:p>
            <a:r>
              <a:rPr lang="nl-NL" b="1" dirty="0"/>
              <a:t>Voorlichting over medicamenteuze behandeling</a:t>
            </a:r>
          </a:p>
          <a:p>
            <a:r>
              <a:rPr lang="nl-NL" dirty="0"/>
              <a:t>Bepaalde bevolkingsgroepen komen in aanmerking voor vitamine-D-suppletie zonder dat hiervoor vooraf de vitamine-D-spiegel hoeft te worden bepaald. Ook bij patiënten met vitamine-D-deficiëntie bestaat een indicatie voor vitamine-D-suppletie.</a:t>
            </a:r>
          </a:p>
          <a:p>
            <a:endParaRPr lang="nl-NL" dirty="0"/>
          </a:p>
          <a:p>
            <a:r>
              <a:rPr lang="nl-NL" dirty="0"/>
              <a:t>Patiënten met een hoog fractuurrisico komen in aanmerking voor medicamenteuze behandeling met calcium en vitamine D in combinatie met bisfosfonaten ter preventie van fracturen. Bespreek de onderstaande voor- en nadelen van suppletie van calcium en vitamine D en behandeling met bisfosfonaten. </a:t>
            </a:r>
          </a:p>
          <a:p>
            <a:endParaRPr lang="nl-NL" dirty="0"/>
          </a:p>
          <a:p>
            <a:r>
              <a:rPr lang="nl-NL" u="sng" dirty="0"/>
              <a:t>Bij patiënten met osteoporose of met één of meerdere wervelfracturen geeft suppletie van calcium en vitamine D een vermindering van het relatief risico op niet-wervelfracturen (10%) en heupfracturen (25%). Calcium en vitamine D gecombineerd met bisfosfonaten zorgt voor een grotere reductie van het risico op wervelfracturen (40%), niet-wervelfracturen (20%) en heupfracturen (25 tot 50%). </a:t>
            </a:r>
            <a:r>
              <a:rPr lang="nl-NL" dirty="0"/>
              <a:t>De effecten van vitamine-D- en calciumsuppletie op het voorkomen van fracturen zijn beperkt (zie boven) maar worden in de aanbevolen doseringen zonder bijwerkingen verkregen. Bisfosfonaten kunnen beschadiging van de slokdarm veroorzaken die ten dele door juiste inname te voorkomen is. Een zeer zeldzame (&lt; 0,01%) ernstige bijwerking van bisfosfonaten is osteonecrose van de kaak. Tevens is er een sterk vermoeden dat slokdarmcarcinoom en atypische femurschachtfracturen zeer zeldzame bijwerkingen zijn van langdurig bisfosfonaatgebruik.</a:t>
            </a:r>
          </a:p>
          <a:p>
            <a:endParaRPr lang="nl-NL" dirty="0"/>
          </a:p>
          <a:p>
            <a:r>
              <a:rPr lang="nl-NL" dirty="0"/>
              <a:t>Gezien de lange behandelduur en het belang van therapietrouw voor de effectiviteit van de behandeling is het sterk aan te bevelen om samen met de patiënt een schatting te maken van het fractuurrisico en een afweging te maken om al dan niet te starten met een medicamenteuze behandeling met bisfosfonaten.</a:t>
            </a:r>
          </a:p>
          <a:p>
            <a:endParaRPr lang="nl-NL" dirty="0"/>
          </a:p>
          <a:p>
            <a:endParaRPr lang="nl-NL" dirty="0"/>
          </a:p>
          <a:p>
            <a:r>
              <a:rPr lang="nl-NL" dirty="0"/>
              <a:t>---------------</a:t>
            </a:r>
          </a:p>
          <a:p>
            <a:r>
              <a:rPr lang="nl-NL" dirty="0"/>
              <a:t>Bron: CBO Richtlijn Osteoporose en fractuurpreventie</a:t>
            </a:r>
          </a:p>
          <a:p>
            <a:endParaRPr lang="en-US" dirty="0"/>
          </a:p>
          <a:p>
            <a:r>
              <a:rPr lang="nl-NL" dirty="0"/>
              <a:t>Het is wenselijk dat bewoners van verzorgings- en verpleeghuizen een vitamine D- supplement van 800 IE per dag gebruiken.</a:t>
            </a:r>
          </a:p>
          <a:p>
            <a:r>
              <a:rPr lang="nl-NL" dirty="0"/>
              <a:t> </a:t>
            </a:r>
          </a:p>
          <a:p>
            <a:r>
              <a:rPr lang="nl-NL" dirty="0"/>
              <a:t>Het is wenselijk dat patiënten met osteoporose een vitamine D-supplement van 800 IE per dag gebruiken.</a:t>
            </a:r>
          </a:p>
          <a:p>
            <a:r>
              <a:rPr lang="nl-NL" dirty="0"/>
              <a:t> </a:t>
            </a:r>
          </a:p>
          <a:p>
            <a:r>
              <a:rPr lang="nl-NL" dirty="0"/>
              <a:t>Het is wenselijk dat patiënten met osteoporose een calciumsupplement van 500 of 1000 mg per dag gebruiken wanneer de inname van calcium met de voeding lager is dan 1000-1200 mg per dag. De suppletiedosis van 1000 mg geldt vooral wanneer de patiënt helemaal geen zuivelproducten gebruikt.</a:t>
            </a:r>
          </a:p>
          <a:p>
            <a:endParaRPr lang="nl-NL" dirty="0"/>
          </a:p>
          <a:p>
            <a:r>
              <a:rPr lang="nl-NL" sz="1200" b="0" i="0" u="none" strike="noStrike" kern="1200" baseline="0" dirty="0">
                <a:solidFill>
                  <a:schemeClr val="tx1"/>
                </a:solidFill>
                <a:latin typeface="+mn-lt"/>
                <a:ea typeface="+mn-ea"/>
                <a:cs typeface="+mn-cs"/>
              </a:rPr>
              <a:t>Conform de Richtlijn Osteoporose wordt suppletie van vitamine D aanbevolen bij ouderen die niet in de buitenlucht komen. Een hoeveelheid van 400 IE is hierbij voldoende.</a:t>
            </a:r>
            <a:endParaRPr lang="nl-NL" dirty="0"/>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16</a:t>
            </a:fld>
            <a:endParaRPr lang="nl-NL" dirty="0"/>
          </a:p>
        </p:txBody>
      </p:sp>
    </p:spTree>
    <p:extLst>
      <p:ext uri="{BB962C8B-B14F-4D97-AF65-F5344CB8AC3E}">
        <p14:creationId xmlns:p14="http://schemas.microsoft.com/office/powerpoint/2010/main" val="1643923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dia te gebruiken,</a:t>
            </a:r>
            <a:r>
              <a:rPr lang="nl-NL" baseline="0" dirty="0"/>
              <a:t> indien verduidelijking gewenst.</a:t>
            </a:r>
            <a:endParaRPr lang="nl-NL" dirty="0"/>
          </a:p>
          <a:p>
            <a:endParaRPr lang="nl-NL" dirty="0"/>
          </a:p>
          <a:p>
            <a:r>
              <a:rPr lang="nl-NL" dirty="0"/>
              <a:t>Bron:</a:t>
            </a:r>
            <a:r>
              <a:rPr lang="nl-NL" baseline="0" dirty="0"/>
              <a:t> </a:t>
            </a:r>
            <a:r>
              <a:rPr lang="nl-NL" b="0" dirty="0"/>
              <a:t>Evaluatie van de voedingsnormen voor vitamine D (</a:t>
            </a:r>
            <a:r>
              <a:rPr lang="nl-NL" sz="1200" b="0" i="0" u="none" strike="noStrike" kern="1200" baseline="0" dirty="0">
                <a:solidFill>
                  <a:schemeClr val="tx1"/>
                </a:solidFill>
                <a:latin typeface="+mn-lt"/>
                <a:ea typeface="+mn-ea"/>
                <a:cs typeface="+mn-cs"/>
              </a:rPr>
              <a:t>Gezondheidsraad)</a:t>
            </a:r>
            <a:endParaRPr lang="nl-NL" b="1" dirty="0"/>
          </a:p>
          <a:p>
            <a:r>
              <a:rPr lang="nl-NL" sz="1200" b="0" i="0" u="none" strike="noStrike" kern="1200" baseline="0" dirty="0">
                <a:solidFill>
                  <a:schemeClr val="tx1"/>
                </a:solidFill>
                <a:latin typeface="+mn-lt"/>
                <a:ea typeface="+mn-ea"/>
                <a:cs typeface="+mn-cs"/>
              </a:rPr>
              <a:t>https://www.gezondheidsraad.nl/documenten/adviezen/2012/09/26/evaluatie-van-de-voedingsnormen-voor-vitamine-d</a:t>
            </a:r>
          </a:p>
          <a:p>
            <a:endParaRPr lang="nl-NL" dirty="0"/>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Komt uit samenvatting p11 t/m 18: ‘</a:t>
            </a:r>
            <a:r>
              <a:rPr lang="nl-NL" sz="1200" b="0" i="1" u="none" strike="noStrike" kern="1200" baseline="0" dirty="0">
                <a:solidFill>
                  <a:schemeClr val="tx1"/>
                </a:solidFill>
                <a:latin typeface="+mn-lt"/>
                <a:ea typeface="+mn-ea"/>
                <a:cs typeface="+mn-cs"/>
              </a:rPr>
              <a:t>Tabel </a:t>
            </a:r>
            <a:r>
              <a:rPr lang="nl-NL" sz="1200" b="0" i="0" u="none" strike="noStrike" kern="1200" baseline="0" dirty="0">
                <a:solidFill>
                  <a:schemeClr val="tx1"/>
                </a:solidFill>
                <a:latin typeface="+mn-lt"/>
                <a:ea typeface="+mn-ea"/>
                <a:cs typeface="+mn-cs"/>
              </a:rPr>
              <a:t>Dagelijkse behoefte voor vitamine D en bijbehorende aanbevelingen voor suppletie (microgram per dag)’ </a:t>
            </a:r>
          </a:p>
          <a:p>
            <a:endParaRPr lang="nl-NL" dirty="0"/>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17</a:t>
            </a:fld>
            <a:endParaRPr lang="nl-NL" dirty="0"/>
          </a:p>
        </p:txBody>
      </p:sp>
    </p:spTree>
    <p:extLst>
      <p:ext uri="{BB962C8B-B14F-4D97-AF65-F5344CB8AC3E}">
        <p14:creationId xmlns:p14="http://schemas.microsoft.com/office/powerpoint/2010/main" val="440764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De apotheker en zijn team hebben een belangrijke signaleringsfunctie.</a:t>
            </a:r>
          </a:p>
          <a:p>
            <a:endParaRPr lang="nl-NL" b="1" dirty="0"/>
          </a:p>
          <a:p>
            <a:r>
              <a:rPr lang="nl-NL" b="1" dirty="0" err="1"/>
              <a:t>Valrisicotest</a:t>
            </a:r>
            <a:endParaRPr lang="nl-NL" b="1" dirty="0"/>
          </a:p>
          <a:p>
            <a:r>
              <a:rPr lang="nl-NL" dirty="0"/>
              <a:t>De </a:t>
            </a:r>
            <a:r>
              <a:rPr lang="nl-NL" dirty="0" err="1"/>
              <a:t>Valrisicotest</a:t>
            </a:r>
            <a:r>
              <a:rPr lang="nl-NL" dirty="0"/>
              <a:t> doe je bij alle cliënten van 65 jaar en ouder. Je stelt de cliënt twee vragen:</a:t>
            </a:r>
          </a:p>
          <a:p>
            <a:r>
              <a:rPr lang="nl-NL" dirty="0"/>
              <a:t>1. Bent u de afgelopen 12 maanden gevallen?</a:t>
            </a:r>
          </a:p>
          <a:p>
            <a:r>
              <a:rPr lang="nl-NL" dirty="0"/>
              <a:t>2. Heeft u moeite met bewegen, lopen of balans houden?</a:t>
            </a:r>
          </a:p>
          <a:p>
            <a:pPr marL="0" marR="0" indent="0" algn="l" defTabSz="914400" rtl="0" eaLnBrk="1" fontAlgn="auto" latinLnBrk="0" hangingPunct="1">
              <a:lnSpc>
                <a:spcPct val="100000"/>
              </a:lnSpc>
              <a:spcBef>
                <a:spcPts val="0"/>
              </a:spcBef>
              <a:spcAft>
                <a:spcPts val="0"/>
              </a:spcAft>
              <a:buClrTx/>
              <a:buSzTx/>
              <a:buFontTx/>
              <a:buNone/>
              <a:tabLst/>
              <a:defRPr/>
            </a:pPr>
            <a:r>
              <a:rPr lang="nl-NL" dirty="0"/>
              <a:t>Als het antwoord in beide gevallen 'ja' is, </a:t>
            </a:r>
            <a:r>
              <a:rPr lang="nl-NL" noProof="0" dirty="0"/>
              <a:t>of als de cliënt meer dan 1x gevallen is in het afgelopen jaar, </a:t>
            </a:r>
            <a:r>
              <a:rPr lang="nl-NL" dirty="0"/>
              <a:t>helpt de Valanalyse </a:t>
            </a:r>
            <a:r>
              <a:rPr lang="nl-NL" sz="1200" b="0" i="0" u="none" strike="noStrike" kern="1200" baseline="0" dirty="0">
                <a:solidFill>
                  <a:schemeClr val="tx1"/>
                </a:solidFill>
                <a:latin typeface="+mn-lt"/>
                <a:ea typeface="+mn-ea"/>
                <a:cs typeface="+mn-cs"/>
              </a:rPr>
              <a:t>van VeiligheidNL bij </a:t>
            </a:r>
            <a:r>
              <a:rPr lang="nl-NL" sz="1200" b="0" i="0" u="none" strike="noStrike" kern="1200" baseline="0" dirty="0" err="1">
                <a:solidFill>
                  <a:schemeClr val="tx1"/>
                </a:solidFill>
                <a:latin typeface="+mn-lt"/>
                <a:ea typeface="+mn-ea"/>
                <a:cs typeface="+mn-cs"/>
              </a:rPr>
              <a:t>casefinding</a:t>
            </a:r>
            <a:r>
              <a:rPr lang="nl-NL" sz="1200" b="0" i="0" u="none" strike="noStrike" kern="1200" baseline="0" dirty="0">
                <a:solidFill>
                  <a:schemeClr val="tx1"/>
                </a:solidFill>
                <a:latin typeface="+mn-lt"/>
                <a:ea typeface="+mn-ea"/>
                <a:cs typeface="+mn-cs"/>
              </a:rPr>
              <a:t> en screening. </a:t>
            </a:r>
            <a:r>
              <a:rPr lang="nl-NL" dirty="0"/>
              <a:t>In 2020 is de Valanalyse vernieuwd op basis van de richtlijn 'Preventie van valincidenten bij ouderen' (2017).</a:t>
            </a:r>
            <a:endParaRPr lang="nl-NL" sz="1200" b="0" i="0" u="none" strike="noStrike" kern="1200" baseline="0" dirty="0">
              <a:solidFill>
                <a:schemeClr val="tx1"/>
              </a:solidFill>
              <a:latin typeface="+mn-lt"/>
              <a:ea typeface="+mn-ea"/>
              <a:cs typeface="+mn-cs"/>
            </a:endParaRPr>
          </a:p>
          <a:p>
            <a:endParaRPr lang="nl-NL" dirty="0">
              <a:sym typeface="Wingdings" panose="05000000000000000000" pitchFamily="2" charset="2"/>
            </a:endParaRPr>
          </a:p>
          <a:p>
            <a:r>
              <a:rPr lang="nl-NL" dirty="0">
                <a:sym typeface="Wingdings" panose="05000000000000000000" pitchFamily="2" charset="2"/>
              </a:rPr>
              <a:t>Indien nodig doorverwijzen naar andere zorgverlener voor een uitgebreide valanalyse,</a:t>
            </a:r>
            <a:r>
              <a:rPr lang="nl-NL" baseline="0" dirty="0">
                <a:sym typeface="Wingdings" panose="05000000000000000000" pitchFamily="2" charset="2"/>
              </a:rPr>
              <a:t> bijv. </a:t>
            </a:r>
            <a:r>
              <a:rPr lang="nl-NL" baseline="0" dirty="0" err="1">
                <a:sym typeface="Wingdings" panose="05000000000000000000" pitchFamily="2" charset="2"/>
              </a:rPr>
              <a:t>POH’er</a:t>
            </a:r>
            <a:r>
              <a:rPr lang="nl-NL" baseline="0" dirty="0">
                <a:sym typeface="Wingdings" panose="05000000000000000000" pitchFamily="2" charset="2"/>
              </a:rPr>
              <a:t>, fysiotherapeut, podotherapeut. De apotheker bekijkt of aanpassingen in medicatie nodig zijn.</a:t>
            </a:r>
            <a:endParaRPr lang="nl-NL" dirty="0"/>
          </a:p>
          <a:p>
            <a:endParaRPr lang="nl-NL" dirty="0"/>
          </a:p>
          <a:p>
            <a:endParaRPr lang="en-US" dirty="0"/>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18</a:t>
            </a:fld>
            <a:endParaRPr lang="nl-NL" dirty="0"/>
          </a:p>
        </p:txBody>
      </p:sp>
    </p:spTree>
    <p:extLst>
      <p:ext uri="{BB962C8B-B14F-4D97-AF65-F5344CB8AC3E}">
        <p14:creationId xmlns:p14="http://schemas.microsoft.com/office/powerpoint/2010/main" val="3481286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latin typeface="+mn-lt"/>
                <a:ea typeface="+mn-ea"/>
                <a:cs typeface="+mn-cs"/>
              </a:rPr>
              <a:t>VeiligheidNL heeft een </a:t>
            </a:r>
            <a:r>
              <a:rPr lang="nl-NL" sz="1200" kern="1200" dirty="0" err="1">
                <a:solidFill>
                  <a:schemeClr val="tx1"/>
                </a:solidFill>
                <a:latin typeface="+mn-lt"/>
                <a:ea typeface="+mn-ea"/>
                <a:cs typeface="+mn-cs"/>
              </a:rPr>
              <a:t>toolkit</a:t>
            </a:r>
            <a:r>
              <a:rPr lang="nl-NL" sz="1200" kern="1200" dirty="0">
                <a:solidFill>
                  <a:schemeClr val="tx1"/>
                </a:solidFill>
                <a:latin typeface="+mn-lt"/>
                <a:ea typeface="+mn-ea"/>
                <a:cs typeface="+mn-cs"/>
              </a:rPr>
              <a:t>: Zo ga je in gesprek over valrisico’s, via link  https://www.veiligheid.nl/valpreventie/voorlichtingsmateriaal/toolkit--zo-ga-je-in-gesprek-over-valrisico-s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26384B"/>
                </a:solidFill>
                <a:effectLst/>
                <a:latin typeface="Inter"/>
              </a:rPr>
              <a:t>We weten dat het lastig kan zijn om met ouderen te praten over valpreventie, bijvoorbeeld omdat zij in de weerstand schieten.</a:t>
            </a:r>
            <a:r>
              <a:rPr lang="nl-NL" sz="1200" kern="1200" dirty="0">
                <a:solidFill>
                  <a:schemeClr val="tx1"/>
                </a:solidFill>
                <a:latin typeface="+mn-lt"/>
                <a:ea typeface="+mn-ea"/>
                <a:cs typeface="+mn-cs"/>
              </a:rPr>
              <a:t> </a:t>
            </a:r>
            <a:r>
              <a:rPr lang="nl-NL" sz="1000" kern="1200" dirty="0">
                <a:solidFill>
                  <a:schemeClr val="tx1"/>
                </a:solidFill>
                <a:latin typeface="+mn-lt"/>
                <a:ea typeface="+mn-ea"/>
                <a:cs typeface="+mn-cs"/>
              </a:rPr>
              <a:t>Nieuw is de e-</a:t>
            </a:r>
            <a:r>
              <a:rPr lang="nl-NL" sz="1000" kern="1200" dirty="0" err="1">
                <a:solidFill>
                  <a:schemeClr val="tx1"/>
                </a:solidFill>
                <a:latin typeface="+mn-lt"/>
                <a:ea typeface="+mn-ea"/>
                <a:cs typeface="+mn-cs"/>
              </a:rPr>
              <a:t>learning</a:t>
            </a:r>
            <a:r>
              <a:rPr lang="nl-NL" sz="1000" kern="1200" dirty="0">
                <a:solidFill>
                  <a:schemeClr val="tx1"/>
                </a:solidFill>
                <a:latin typeface="+mn-lt"/>
                <a:ea typeface="+mn-ea"/>
                <a:cs typeface="+mn-cs"/>
              </a:rPr>
              <a:t> </a:t>
            </a:r>
            <a:r>
              <a:rPr lang="nl-NL" sz="1200" u="sng" dirty="0">
                <a:solidFill>
                  <a:srgbClr val="0563C1"/>
                </a:solidFill>
                <a:effectLst/>
                <a:latin typeface="Calibri" panose="020F0502020204030204" pitchFamily="34" charset="0"/>
                <a:ea typeface="Calibri" panose="020F0502020204030204" pitchFamily="34" charset="0"/>
                <a:hlinkClick r:id="rId3"/>
              </a:rPr>
              <a:t>Ouderen motiveren voor valpreventie | VeiligheidNL</a:t>
            </a:r>
            <a:r>
              <a:rPr lang="nl-NL" sz="1200" u="sng" kern="1200" dirty="0">
                <a:solidFill>
                  <a:schemeClr val="tx1"/>
                </a:solidFill>
                <a:effectLst/>
                <a:latin typeface="Calibri" panose="020F0502020204030204" pitchFamily="34" charset="0"/>
                <a:ea typeface="Calibri" panose="020F0502020204030204" pitchFamily="34" charset="0"/>
                <a:cs typeface="+mn-cs"/>
              </a:rPr>
              <a:t>. </a:t>
            </a:r>
            <a:r>
              <a:rPr lang="nl-NL" b="0" i="0" dirty="0">
                <a:solidFill>
                  <a:srgbClr val="26384B"/>
                </a:solidFill>
                <a:effectLst/>
                <a:latin typeface="Inter"/>
              </a:rPr>
              <a:t>Zo zorg je dat ouderen echt gemotiveerd zijn om met jouw adviezen aan de slag te gaan. </a:t>
            </a:r>
            <a:endParaRPr lang="nl-NL" sz="1200" kern="1200" dirty="0">
              <a:solidFill>
                <a:schemeClr val="tx1"/>
              </a:solidFill>
              <a:latin typeface="+mn-lt"/>
              <a:ea typeface="+mn-ea"/>
              <a:cs typeface="+mn-cs"/>
            </a:endParaRPr>
          </a:p>
          <a:p>
            <a:endParaRPr lang="en-US" dirty="0"/>
          </a:p>
          <a:p>
            <a:pPr rtl="0"/>
            <a:r>
              <a:rPr lang="nl-NL" sz="1200" b="1" i="0" kern="1200" dirty="0" err="1">
                <a:solidFill>
                  <a:schemeClr val="tx1"/>
                </a:solidFill>
                <a:effectLst/>
                <a:latin typeface="+mn-lt"/>
                <a:ea typeface="+mn-ea"/>
                <a:cs typeface="+mn-cs"/>
              </a:rPr>
              <a:t>DobbelFit</a:t>
            </a:r>
            <a:r>
              <a:rPr lang="nl-NL" sz="1200" b="0" i="0" kern="1200" dirty="0">
                <a:solidFill>
                  <a:schemeClr val="tx1"/>
                </a:solidFill>
                <a:effectLst/>
                <a:latin typeface="+mn-lt"/>
                <a:ea typeface="+mn-ea"/>
                <a:cs typeface="+mn-cs"/>
              </a:rPr>
              <a:t> is een kennis- en actiespel voor 65-plussers om fit en vitaal te blijven.</a:t>
            </a:r>
          </a:p>
          <a:p>
            <a:pPr rtl="0"/>
            <a:r>
              <a:rPr lang="nl-NL" sz="1200" b="0" i="0" kern="1200" dirty="0">
                <a:solidFill>
                  <a:schemeClr val="tx1"/>
                </a:solidFill>
                <a:effectLst/>
                <a:latin typeface="+mn-lt"/>
                <a:ea typeface="+mn-ea"/>
                <a:cs typeface="+mn-cs"/>
              </a:rPr>
              <a:t>Professionals (zoals fysiotherapeuten, oefentherapeuten, thuiszorg, welzijn, docenten </a:t>
            </a:r>
            <a:r>
              <a:rPr lang="nl-NL" sz="1200" b="0" i="0" kern="1200" dirty="0" err="1">
                <a:solidFill>
                  <a:schemeClr val="tx1"/>
                </a:solidFill>
                <a:effectLst/>
                <a:latin typeface="+mn-lt"/>
                <a:ea typeface="+mn-ea"/>
                <a:cs typeface="+mn-cs"/>
              </a:rPr>
              <a:t>MBvO</a:t>
            </a:r>
            <a:r>
              <a:rPr lang="nl-NL" sz="1200" b="0" i="0" kern="1200" dirty="0">
                <a:solidFill>
                  <a:schemeClr val="tx1"/>
                </a:solidFill>
                <a:effectLst/>
                <a:latin typeface="+mn-lt"/>
                <a:ea typeface="+mn-ea"/>
                <a:cs typeface="+mn-cs"/>
              </a:rPr>
              <a:t>) of vrijwilligers kunnen het spel spelen met een groep ouderen. Hiermee willen we het complete plaatje rondom valpreventie/vitaal ouder worden uitlichten:</a:t>
            </a:r>
          </a:p>
          <a:p>
            <a:pPr rtl="0"/>
            <a:r>
              <a:rPr lang="nl-NL" sz="1200" b="0" i="0" kern="1200" dirty="0">
                <a:solidFill>
                  <a:schemeClr val="tx1"/>
                </a:solidFill>
                <a:effectLst/>
                <a:latin typeface="+mn-lt"/>
                <a:ea typeface="+mn-ea"/>
                <a:cs typeface="+mn-cs"/>
              </a:rPr>
              <a:t>- maatregelen nemen in en rondom huis,</a:t>
            </a:r>
          </a:p>
          <a:p>
            <a:pPr rtl="0"/>
            <a:r>
              <a:rPr lang="nl-NL" sz="1200" b="0" i="0" kern="1200" dirty="0">
                <a:solidFill>
                  <a:schemeClr val="tx1"/>
                </a:solidFill>
                <a:effectLst/>
                <a:latin typeface="+mn-lt"/>
                <a:ea typeface="+mn-ea"/>
                <a:cs typeface="+mn-cs"/>
              </a:rPr>
              <a:t>- verantwoord medicatie,</a:t>
            </a:r>
          </a:p>
          <a:p>
            <a:pPr rtl="0"/>
            <a:r>
              <a:rPr lang="nl-NL" sz="1200" b="0" i="0" kern="1200" dirty="0">
                <a:solidFill>
                  <a:schemeClr val="tx1"/>
                </a:solidFill>
                <a:effectLst/>
                <a:latin typeface="+mn-lt"/>
                <a:ea typeface="+mn-ea"/>
                <a:cs typeface="+mn-cs"/>
              </a:rPr>
              <a:t>- aandacht voor op een juiste manier bewegen,</a:t>
            </a:r>
          </a:p>
          <a:p>
            <a:pPr rtl="0"/>
            <a:r>
              <a:rPr lang="nl-NL" sz="1200" b="0" i="0" kern="1200" dirty="0">
                <a:solidFill>
                  <a:schemeClr val="tx1"/>
                </a:solidFill>
                <a:effectLst/>
                <a:latin typeface="+mn-lt"/>
                <a:ea typeface="+mn-ea"/>
                <a:cs typeface="+mn-cs"/>
              </a:rPr>
              <a:t>- gezonde voeding/ slikken vitamine D,</a:t>
            </a:r>
          </a:p>
          <a:p>
            <a:pPr rtl="0"/>
            <a:r>
              <a:rPr lang="nl-NL" sz="1200" b="0" i="0" kern="1200" dirty="0">
                <a:solidFill>
                  <a:schemeClr val="tx1"/>
                </a:solidFill>
                <a:effectLst/>
                <a:latin typeface="+mn-lt"/>
                <a:ea typeface="+mn-ea"/>
                <a:cs typeface="+mn-cs"/>
              </a:rPr>
              <a:t>- bril laten controleren zicht etc.</a:t>
            </a:r>
          </a:p>
          <a:p>
            <a:pPr rtl="0"/>
            <a:r>
              <a:rPr lang="nl-NL" sz="1200" b="0" i="0" kern="1200" dirty="0">
                <a:solidFill>
                  <a:schemeClr val="tx1"/>
                </a:solidFill>
                <a:effectLst/>
                <a:latin typeface="+mn-lt"/>
                <a:ea typeface="+mn-ea"/>
                <a:cs typeface="+mn-cs"/>
              </a:rPr>
              <a:t>- dragen goed schoeistel.</a:t>
            </a:r>
          </a:p>
          <a:p>
            <a:endParaRPr lang="en-US" dirty="0"/>
          </a:p>
          <a:p>
            <a:r>
              <a:rPr lang="en-US" b="1" dirty="0" err="1"/>
              <a:t>Wmo</a:t>
            </a:r>
            <a:r>
              <a:rPr lang="en-US" b="1" dirty="0"/>
              <a:t> radar, </a:t>
            </a:r>
            <a:r>
              <a:rPr lang="en-US" b="1" dirty="0" err="1"/>
              <a:t>welzijnsorganisatie</a:t>
            </a:r>
            <a:r>
              <a:rPr lang="en-US" b="1" dirty="0"/>
              <a:t> </a:t>
            </a:r>
            <a:r>
              <a:rPr lang="en-US" b="1" dirty="0" err="1"/>
              <a:t>te</a:t>
            </a:r>
            <a:r>
              <a:rPr lang="en-US" b="1" dirty="0"/>
              <a:t> Rotterdam heeft </a:t>
            </a:r>
            <a:r>
              <a:rPr lang="en-US" b="1" dirty="0" err="1"/>
              <a:t>een</a:t>
            </a:r>
            <a:r>
              <a:rPr lang="en-US" b="1" dirty="0"/>
              <a:t> </a:t>
            </a:r>
            <a:r>
              <a:rPr lang="en-US" b="1" dirty="0" err="1"/>
              <a:t>digitaal</a:t>
            </a:r>
            <a:r>
              <a:rPr lang="en-US" b="1" dirty="0"/>
              <a:t> </a:t>
            </a:r>
            <a:r>
              <a:rPr lang="en-US" b="1" dirty="0" err="1"/>
              <a:t>valpreventieprogramma</a:t>
            </a:r>
            <a:r>
              <a:rPr lang="en-US" b="1" dirty="0"/>
              <a:t> ‘Minder </a:t>
            </a:r>
            <a:r>
              <a:rPr lang="en-US" b="1" dirty="0" err="1"/>
              <a:t>vallen</a:t>
            </a:r>
            <a:r>
              <a:rPr lang="en-US" b="1" dirty="0"/>
              <a:t>, door </a:t>
            </a:r>
            <a:r>
              <a:rPr lang="en-US" b="1" dirty="0" err="1"/>
              <a:t>meer</a:t>
            </a:r>
            <a:r>
              <a:rPr lang="en-US" b="1" dirty="0"/>
              <a:t> </a:t>
            </a:r>
            <a:r>
              <a:rPr lang="en-US" b="1" dirty="0" err="1"/>
              <a:t>bewegen</a:t>
            </a:r>
            <a:r>
              <a:rPr lang="en-US" b="1" dirty="0"/>
              <a:t>’ </a:t>
            </a:r>
            <a:r>
              <a:rPr lang="en-US" b="1" dirty="0" err="1"/>
              <a:t>beschikbaar</a:t>
            </a:r>
            <a:r>
              <a:rPr lang="en-US" b="1" dirty="0"/>
              <a:t>.</a:t>
            </a:r>
          </a:p>
          <a:p>
            <a:r>
              <a:rPr lang="en-US" dirty="0"/>
              <a:t>https://www.mindervallen.nl/ </a:t>
            </a:r>
            <a:r>
              <a:rPr lang="en-US" dirty="0" err="1"/>
              <a:t>en</a:t>
            </a:r>
            <a:r>
              <a:rPr lang="en-US" dirty="0"/>
              <a:t> </a:t>
            </a:r>
            <a:r>
              <a:rPr lang="en-US" dirty="0" err="1"/>
              <a:t>meer</a:t>
            </a:r>
            <a:r>
              <a:rPr lang="en-US" dirty="0"/>
              <a:t> info</a:t>
            </a:r>
            <a:r>
              <a:rPr lang="nl-NL" sz="1200" kern="1200" dirty="0">
                <a:solidFill>
                  <a:schemeClr val="tx1"/>
                </a:solidFill>
                <a:effectLst/>
                <a:latin typeface="+mn-lt"/>
                <a:ea typeface="+mn-ea"/>
                <a:cs typeface="+mn-cs"/>
              </a:rPr>
              <a:t>: </a:t>
            </a:r>
            <a:r>
              <a:rPr lang="nl-NL" sz="1200" kern="1200" dirty="0">
                <a:solidFill>
                  <a:schemeClr val="tx1"/>
                </a:solidFill>
                <a:latin typeface="+mn-lt"/>
                <a:ea typeface="+mn-ea"/>
                <a:cs typeface="+mn-cs"/>
                <a:hlinkClick r:id="rId4">
                  <a:extLst>
                    <a:ext uri="{A12FA001-AC4F-418D-AE19-62706E023703}">
                      <ahyp:hlinkClr xmlns:ahyp="http://schemas.microsoft.com/office/drawing/2018/hyperlinkcolor" val="tx"/>
                    </a:ext>
                  </a:extLst>
                </a:hlinkClick>
              </a:rPr>
              <a:t>https://www.wmoradar.nl/wat-we-doen/werkplaats-valpreventie/</a:t>
            </a:r>
            <a:endParaRPr lang="en-US" sz="1200" kern="1200" dirty="0">
              <a:solidFill>
                <a:schemeClr val="tx1"/>
              </a:solidFill>
              <a:latin typeface="+mn-lt"/>
              <a:ea typeface="+mn-ea"/>
              <a:cs typeface="+mn-cs"/>
            </a:endParaRPr>
          </a:p>
          <a:p>
            <a:r>
              <a:rPr lang="nl-NL" sz="1200" b="0" i="0" kern="1200" dirty="0">
                <a:solidFill>
                  <a:schemeClr val="tx1"/>
                </a:solidFill>
                <a:effectLst/>
                <a:latin typeface="+mn-lt"/>
                <a:ea typeface="+mn-ea"/>
                <a:cs typeface="+mn-cs"/>
              </a:rPr>
              <a:t>In het digitale valpreventieprogramma neemt bewegen een belangrijke plaats in, naast voorlichting over relevante thema’s. Dit hele programma is verfilmd als handreiking aan professionals om de cursus aan te bieden. Ouderen die dat willen kunnen ook zelfstandig thuis de cursus volgen. In 16 films van elk een kwartier volgt u Teun en Ellie die vanuit huis aan de cursus meedoen.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baseline="0" dirty="0"/>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19</a:t>
            </a:fld>
            <a:endParaRPr lang="nl-NL" dirty="0"/>
          </a:p>
        </p:txBody>
      </p:sp>
    </p:spTree>
    <p:extLst>
      <p:ext uri="{BB962C8B-B14F-4D97-AF65-F5344CB8AC3E}">
        <p14:creationId xmlns:p14="http://schemas.microsoft.com/office/powerpoint/2010/main" val="1512794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E8E5467-B457-40CB-B411-D0E581232287}" type="slidenum">
              <a:rPr lang="nl-NL" smtClean="0"/>
              <a:t>2</a:t>
            </a:fld>
            <a:endParaRPr lang="nl-NL" dirty="0"/>
          </a:p>
        </p:txBody>
      </p:sp>
    </p:spTree>
    <p:extLst>
      <p:ext uri="{BB962C8B-B14F-4D97-AF65-F5344CB8AC3E}">
        <p14:creationId xmlns:p14="http://schemas.microsoft.com/office/powerpoint/2010/main" val="38432909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Voorbeeld/casus uit de praktijk:</a:t>
            </a:r>
          </a:p>
          <a:p>
            <a:endParaRPr lang="en-US" baseline="0" dirty="0">
              <a:sym typeface="Wingdings" panose="05000000000000000000" pitchFamily="2" charset="2"/>
            </a:endParaRPr>
          </a:p>
          <a:p>
            <a:r>
              <a:rPr lang="nl-NL" sz="1200" kern="1200" dirty="0">
                <a:solidFill>
                  <a:schemeClr val="tx1"/>
                </a:solidFill>
                <a:effectLst/>
                <a:latin typeface="+mn-lt"/>
                <a:ea typeface="+mn-ea"/>
                <a:cs typeface="+mn-cs"/>
              </a:rPr>
              <a:t>Dhr. was ten tijde van de medicatiereview 80 jaar.</a:t>
            </a:r>
            <a:r>
              <a:rPr lang="nl-NL" sz="1200" kern="1200" baseline="0" dirty="0">
                <a:solidFill>
                  <a:schemeClr val="tx1"/>
                </a:solidFill>
                <a:effectLst/>
                <a:latin typeface="+mn-lt"/>
                <a:ea typeface="+mn-ea"/>
                <a:cs typeface="+mn-cs"/>
              </a:rPr>
              <a:t> </a:t>
            </a:r>
            <a:r>
              <a:rPr lang="nl-NL" sz="1200" kern="1200" dirty="0">
                <a:solidFill>
                  <a:schemeClr val="tx1"/>
                </a:solidFill>
                <a:effectLst/>
                <a:latin typeface="+mn-lt"/>
                <a:ea typeface="+mn-ea"/>
                <a:cs typeface="+mn-cs"/>
              </a:rPr>
              <a:t>Zijn eigen bespreekpunten waren dat hij de </a:t>
            </a:r>
            <a:r>
              <a:rPr lang="nl-NL" sz="1200" kern="1200" dirty="0" err="1">
                <a:solidFill>
                  <a:schemeClr val="tx1"/>
                </a:solidFill>
                <a:effectLst/>
                <a:latin typeface="+mn-lt"/>
                <a:ea typeface="+mn-ea"/>
                <a:cs typeface="+mn-cs"/>
              </a:rPr>
              <a:t>dabigatran</a:t>
            </a:r>
            <a:r>
              <a:rPr lang="nl-NL" sz="1200" kern="1200" dirty="0">
                <a:solidFill>
                  <a:schemeClr val="tx1"/>
                </a:solidFill>
                <a:effectLst/>
                <a:latin typeface="+mn-lt"/>
                <a:ea typeface="+mn-ea"/>
                <a:cs typeface="+mn-cs"/>
              </a:rPr>
              <a:t> en </a:t>
            </a:r>
            <a:r>
              <a:rPr lang="nl-NL" sz="1200" kern="1200" dirty="0" err="1">
                <a:solidFill>
                  <a:schemeClr val="tx1"/>
                </a:solidFill>
                <a:effectLst/>
                <a:latin typeface="+mn-lt"/>
                <a:ea typeface="+mn-ea"/>
                <a:cs typeface="+mn-cs"/>
              </a:rPr>
              <a:t>tamsulosine</a:t>
            </a:r>
            <a:r>
              <a:rPr lang="nl-NL" sz="1200" kern="1200" dirty="0">
                <a:solidFill>
                  <a:schemeClr val="tx1"/>
                </a:solidFill>
                <a:effectLst/>
                <a:latin typeface="+mn-lt"/>
                <a:ea typeface="+mn-ea"/>
                <a:cs typeface="+mn-cs"/>
              </a:rPr>
              <a:t> lastig vond om los te maken, dat hij vaak ’s nachts eruit ging om te plassen en dat hij duizelig werd bij snel bukken, etc.</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Tijdens het eerste gesprek kwam naar voren dat hij een liefhebber was van buiten bewegen, en hij stapte daarbij het liefst op de fiets. Het</a:t>
            </a:r>
            <a:r>
              <a:rPr lang="nl-NL" sz="1200" kern="1200" baseline="0" dirty="0">
                <a:solidFill>
                  <a:schemeClr val="tx1"/>
                </a:solidFill>
                <a:effectLst/>
                <a:latin typeface="+mn-lt"/>
                <a:ea typeface="+mn-ea"/>
                <a:cs typeface="+mn-cs"/>
              </a:rPr>
              <a:t> e</a:t>
            </a:r>
            <a:r>
              <a:rPr lang="nl-NL" sz="1200" kern="1200" dirty="0">
                <a:solidFill>
                  <a:schemeClr val="tx1"/>
                </a:solidFill>
                <a:effectLst/>
                <a:latin typeface="+mn-lt"/>
                <a:ea typeface="+mn-ea"/>
                <a:cs typeface="+mn-cs"/>
              </a:rPr>
              <a:t>nige nadeel was dat hij daarbij wel al 3x gevallen was in het afgelopen jaar. Als hij liep had hij geen last van vallen, maar dat deed hij wat minder graag. Hij had gelukkig geen angst om te vallen, maar vond het wel vervelend dat een simpele schaafwond fors kon bloeden. Verder gaf hij aan elke dag last van duizeligheid te hebben, en dat de hele dag door, met name bij snel bukken.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Uit het gesprek komt naar voren dat het ’s nachts vaak eruit moeten om te plassen waarschijnlijk grotendeels wordt veroorzaakt doordat dhr. ’s nachts best veel drinkt i.v.m. droge mond. Overdag heeft hij geen klachten. De </a:t>
            </a:r>
            <a:r>
              <a:rPr lang="nl-NL" sz="1200" kern="1200" dirty="0" err="1">
                <a:solidFill>
                  <a:schemeClr val="tx1"/>
                </a:solidFill>
                <a:effectLst/>
                <a:latin typeface="+mn-lt"/>
                <a:ea typeface="+mn-ea"/>
                <a:cs typeface="+mn-cs"/>
              </a:rPr>
              <a:t>tamsulosine</a:t>
            </a:r>
            <a:r>
              <a:rPr lang="nl-NL" sz="1200" kern="1200" dirty="0">
                <a:solidFill>
                  <a:schemeClr val="tx1"/>
                </a:solidFill>
                <a:effectLst/>
                <a:latin typeface="+mn-lt"/>
                <a:ea typeface="+mn-ea"/>
                <a:cs typeface="+mn-cs"/>
              </a:rPr>
              <a:t> is reeds 10 jaar in gebruik.</a:t>
            </a:r>
            <a:r>
              <a:rPr lang="nl-NL" sz="1200" kern="1200" baseline="0" dirty="0">
                <a:solidFill>
                  <a:schemeClr val="tx1"/>
                </a:solidFill>
                <a:effectLst/>
                <a:latin typeface="+mn-lt"/>
                <a:ea typeface="+mn-ea"/>
                <a:cs typeface="+mn-cs"/>
              </a:rPr>
              <a:t> </a:t>
            </a:r>
            <a:r>
              <a:rPr lang="nl-NL" sz="1200" kern="1200" dirty="0">
                <a:solidFill>
                  <a:schemeClr val="tx1"/>
                </a:solidFill>
                <a:effectLst/>
                <a:latin typeface="+mn-lt"/>
                <a:ea typeface="+mn-ea"/>
                <a:cs typeface="+mn-cs"/>
              </a:rPr>
              <a:t>Door de klachten van duizeligheid die dhr. had, voelde hij zich wel eens somber/neerslachtig en had hij minder plezier in dingen.</a:t>
            </a:r>
          </a:p>
          <a:p>
            <a:endParaRPr lang="nl-NL"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Overige medicatie betrof </a:t>
            </a:r>
            <a:r>
              <a:rPr lang="nl-NL" sz="1200" kern="1200" dirty="0" err="1">
                <a:solidFill>
                  <a:schemeClr val="tx1"/>
                </a:solidFill>
                <a:effectLst/>
                <a:latin typeface="+mn-lt"/>
                <a:ea typeface="+mn-ea"/>
                <a:cs typeface="+mn-cs"/>
              </a:rPr>
              <a:t>gliclazide</a:t>
            </a:r>
            <a:r>
              <a:rPr lang="nl-NL" sz="1200" kern="1200" dirty="0">
                <a:solidFill>
                  <a:schemeClr val="tx1"/>
                </a:solidFill>
                <a:effectLst/>
                <a:latin typeface="+mn-lt"/>
                <a:ea typeface="+mn-ea"/>
                <a:cs typeface="+mn-cs"/>
              </a:rPr>
              <a:t>, metformine, </a:t>
            </a:r>
            <a:r>
              <a:rPr lang="nl-NL" sz="1200" kern="1200" dirty="0" err="1">
                <a:solidFill>
                  <a:schemeClr val="tx1"/>
                </a:solidFill>
                <a:effectLst/>
                <a:latin typeface="+mn-lt"/>
                <a:ea typeface="+mn-ea"/>
                <a:cs typeface="+mn-cs"/>
              </a:rPr>
              <a:t>crestor</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duratears</a:t>
            </a:r>
            <a:r>
              <a:rPr lang="nl-NL" sz="1200" kern="1200" dirty="0">
                <a:solidFill>
                  <a:schemeClr val="tx1"/>
                </a:solidFill>
                <a:effectLst/>
                <a:latin typeface="+mn-lt"/>
                <a:ea typeface="+mn-ea"/>
                <a:cs typeface="+mn-cs"/>
              </a:rPr>
              <a:t> en </a:t>
            </a:r>
            <a:r>
              <a:rPr lang="nl-NL" sz="1200" kern="1200" dirty="0" err="1">
                <a:solidFill>
                  <a:schemeClr val="tx1"/>
                </a:solidFill>
                <a:effectLst/>
                <a:latin typeface="+mn-lt"/>
                <a:ea typeface="+mn-ea"/>
                <a:cs typeface="+mn-cs"/>
              </a:rPr>
              <a:t>pregabaline</a:t>
            </a:r>
            <a:r>
              <a:rPr lang="nl-NL" sz="1200" kern="1200" dirty="0">
                <a:solidFill>
                  <a:schemeClr val="tx1"/>
                </a:solidFill>
                <a:effectLst/>
                <a:latin typeface="+mn-lt"/>
                <a:ea typeface="+mn-ea"/>
                <a:cs typeface="+mn-cs"/>
              </a:rPr>
              <a:t>; deze leken allemaal stabiel qua instelling.</a:t>
            </a:r>
          </a:p>
          <a:p>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20</a:t>
            </a:fld>
            <a:endParaRPr lang="nl-NL" dirty="0"/>
          </a:p>
        </p:txBody>
      </p:sp>
    </p:spTree>
    <p:extLst>
      <p:ext uri="{BB962C8B-B14F-4D97-AF65-F5344CB8AC3E}">
        <p14:creationId xmlns:p14="http://schemas.microsoft.com/office/powerpoint/2010/main" val="4197524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Hierna volgt het opvragen van de gegevens bij de huisarts (lab, lichamelijk onderzoek, episodelijst).</a:t>
            </a:r>
          </a:p>
          <a:p>
            <a:r>
              <a:rPr lang="nl-NL" sz="1200" kern="1200" dirty="0">
                <a:solidFill>
                  <a:schemeClr val="tx1"/>
                </a:solidFill>
                <a:effectLst/>
                <a:latin typeface="+mn-lt"/>
                <a:ea typeface="+mn-ea"/>
                <a:cs typeface="+mn-cs"/>
              </a:rPr>
              <a:t>Wat opvalt is dat deze meneer een relatief lage pols heeft (46) en dat zijn bloeddruk ook aan de lage kant is (wisselend tussen 82/40 en 142/70). </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De apotheker formuleert de volgende bespreekpunten:</a:t>
            </a:r>
          </a:p>
          <a:p>
            <a:r>
              <a:rPr lang="en-US" dirty="0" err="1"/>
              <a:t>Zie</a:t>
            </a:r>
            <a:r>
              <a:rPr lang="en-US" baseline="0" dirty="0"/>
              <a:t> </a:t>
            </a:r>
            <a:r>
              <a:rPr lang="en-US" baseline="0" dirty="0" err="1"/>
              <a:t>volgende</a:t>
            </a:r>
            <a:r>
              <a:rPr lang="en-US" baseline="0" dirty="0"/>
              <a:t> dia.</a:t>
            </a:r>
            <a:endParaRPr lang="nl-NL" dirty="0"/>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21</a:t>
            </a:fld>
            <a:endParaRPr lang="nl-NL" dirty="0"/>
          </a:p>
        </p:txBody>
      </p:sp>
    </p:spTree>
    <p:extLst>
      <p:ext uri="{BB962C8B-B14F-4D97-AF65-F5344CB8AC3E}">
        <p14:creationId xmlns:p14="http://schemas.microsoft.com/office/powerpoint/2010/main" val="2313241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De apotheker formuleert de volgende bespreekpunten:</a:t>
            </a:r>
          </a:p>
          <a:p>
            <a:r>
              <a:rPr lang="nl-NL" sz="1200" kern="1200" dirty="0">
                <a:solidFill>
                  <a:schemeClr val="tx1"/>
                </a:solidFill>
                <a:effectLst/>
                <a:latin typeface="+mn-lt"/>
                <a:ea typeface="+mn-ea"/>
                <a:cs typeface="+mn-cs"/>
              </a:rPr>
              <a:t>- Advies om vitamine D 800IE per dag toe te voegen, gezien de leeftijd van dhr.</a:t>
            </a:r>
          </a:p>
          <a:p>
            <a:r>
              <a:rPr lang="nl-NL" sz="1200" kern="1200" dirty="0">
                <a:solidFill>
                  <a:schemeClr val="tx1"/>
                </a:solidFill>
                <a:effectLst/>
                <a:latin typeface="+mn-lt"/>
                <a:ea typeface="+mn-ea"/>
                <a:cs typeface="+mn-cs"/>
              </a:rPr>
              <a:t>- Proefstop </a:t>
            </a:r>
            <a:r>
              <a:rPr lang="nl-NL" sz="1200" kern="1200" dirty="0" err="1">
                <a:solidFill>
                  <a:schemeClr val="tx1"/>
                </a:solidFill>
                <a:effectLst/>
                <a:latin typeface="+mn-lt"/>
                <a:ea typeface="+mn-ea"/>
                <a:cs typeface="+mn-cs"/>
              </a:rPr>
              <a:t>tamsulosine</a:t>
            </a:r>
            <a:r>
              <a:rPr lang="nl-NL" sz="1200" kern="1200" dirty="0">
                <a:solidFill>
                  <a:schemeClr val="tx1"/>
                </a:solidFill>
                <a:effectLst/>
                <a:latin typeface="+mn-lt"/>
                <a:ea typeface="+mn-ea"/>
                <a:cs typeface="+mn-cs"/>
              </a:rPr>
              <a:t> proberen, reeds 10 jaar in gebruik en mogelijke veroorzaker van de duizeligheid</a:t>
            </a:r>
          </a:p>
          <a:p>
            <a:r>
              <a:rPr lang="nl-NL" sz="1200" kern="1200" dirty="0">
                <a:solidFill>
                  <a:schemeClr val="tx1"/>
                </a:solidFill>
                <a:effectLst/>
                <a:latin typeface="+mn-lt"/>
                <a:ea typeface="+mn-ea"/>
                <a:cs typeface="+mn-cs"/>
              </a:rPr>
              <a:t>- Calciumintake van dhr. is matig (2 – 3 eenheden per dag): navraag bij dhr. of hij via voeding zijn calciumintake kan verhogen. Zo niet, dan eventueel combineren met vitamine D en calcium/vit D 500/800 starten?</a:t>
            </a:r>
          </a:p>
          <a:p>
            <a:r>
              <a:rPr lang="nl-NL" sz="1200" kern="1200" dirty="0">
                <a:solidFill>
                  <a:schemeClr val="tx1"/>
                </a:solidFill>
                <a:effectLst/>
                <a:latin typeface="+mn-lt"/>
                <a:ea typeface="+mn-ea"/>
                <a:cs typeface="+mn-cs"/>
              </a:rPr>
              <a:t>- Optie om over te schakelen op een ander DOAC gezien het gebruiksongemak voor dhr.</a:t>
            </a:r>
          </a:p>
          <a:p>
            <a:r>
              <a:rPr lang="nl-NL" sz="1200" kern="1200" dirty="0">
                <a:solidFill>
                  <a:schemeClr val="tx1"/>
                </a:solidFill>
                <a:effectLst/>
                <a:latin typeface="+mn-lt"/>
                <a:ea typeface="+mn-ea"/>
                <a:cs typeface="+mn-cs"/>
              </a:rPr>
              <a:t>- Bisoprolol minderen of stoppen indien mogelijk</a:t>
            </a:r>
          </a:p>
          <a:p>
            <a:endParaRPr lang="nl-NL" dirty="0"/>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22</a:t>
            </a:fld>
            <a:endParaRPr lang="nl-NL" dirty="0"/>
          </a:p>
        </p:txBody>
      </p:sp>
    </p:spTree>
    <p:extLst>
      <p:ext uri="{BB962C8B-B14F-4D97-AF65-F5344CB8AC3E}">
        <p14:creationId xmlns:p14="http://schemas.microsoft.com/office/powerpoint/2010/main" val="2461268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Uit de bespreking met de huisarts komt naar voren dat het advies omtrent vitamine D en calcium akkoord is. De proefstop </a:t>
            </a:r>
            <a:r>
              <a:rPr lang="nl-NL" sz="1200" kern="1200" dirty="0" err="1">
                <a:solidFill>
                  <a:schemeClr val="tx1"/>
                </a:solidFill>
                <a:effectLst/>
                <a:latin typeface="+mn-lt"/>
                <a:ea typeface="+mn-ea"/>
                <a:cs typeface="+mn-cs"/>
              </a:rPr>
              <a:t>tamsulosine</a:t>
            </a:r>
            <a:r>
              <a:rPr lang="nl-NL" sz="1200" kern="1200" dirty="0">
                <a:solidFill>
                  <a:schemeClr val="tx1"/>
                </a:solidFill>
                <a:effectLst/>
                <a:latin typeface="+mn-lt"/>
                <a:ea typeface="+mn-ea"/>
                <a:cs typeface="+mn-cs"/>
              </a:rPr>
              <a:t> mag besproken worden met dhr.</a:t>
            </a:r>
          </a:p>
          <a:p>
            <a:r>
              <a:rPr lang="nl-NL" sz="1200" kern="1200" dirty="0">
                <a:solidFill>
                  <a:schemeClr val="tx1"/>
                </a:solidFill>
                <a:effectLst/>
                <a:latin typeface="+mn-lt"/>
                <a:ea typeface="+mn-ea"/>
                <a:cs typeface="+mn-cs"/>
              </a:rPr>
              <a:t>Het switchen naar een ander DOAC dient besproken te worden met de cardioloog.</a:t>
            </a:r>
          </a:p>
          <a:p>
            <a:r>
              <a:rPr lang="nl-NL" sz="1200" kern="1200" dirty="0">
                <a:solidFill>
                  <a:schemeClr val="tx1"/>
                </a:solidFill>
                <a:effectLst/>
                <a:latin typeface="+mn-lt"/>
                <a:ea typeface="+mn-ea"/>
                <a:cs typeface="+mn-cs"/>
              </a:rPr>
              <a:t>De huisarts heeft de bisoprolol wel verminderd maar durft deze niet helemaal te stoppen. Dit kan eventueel nog met de cardioloog besproken worden.</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Na overleg met dhr. wordt de calcium met vitamine D 500/800 gestart en staat dhr. open voor een proefstop </a:t>
            </a:r>
            <a:r>
              <a:rPr lang="nl-NL" sz="1200" kern="1200" dirty="0" err="1">
                <a:solidFill>
                  <a:schemeClr val="tx1"/>
                </a:solidFill>
                <a:effectLst/>
                <a:latin typeface="+mn-lt"/>
                <a:ea typeface="+mn-ea"/>
                <a:cs typeface="+mn-cs"/>
              </a:rPr>
              <a:t>tamsulosine</a:t>
            </a:r>
            <a:r>
              <a:rPr lang="nl-NL" sz="1200" kern="1200" dirty="0">
                <a:solidFill>
                  <a:schemeClr val="tx1"/>
                </a:solidFill>
                <a:effectLst/>
                <a:latin typeface="+mn-lt"/>
                <a:ea typeface="+mn-ea"/>
                <a:cs typeface="+mn-cs"/>
              </a:rPr>
              <a:t>. Het switchen van DOAC vindt hij bij nader inzien niet nodig, de moeite met het openen van de strip neemt hij hierbij voor lief. De bisoprolol is verminderd en dhr. zal zelf bij de cardioloog op termijn bespreken of deze helemaal gestopt mag worden.</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Uit een gesprek met dhr. na een aantal maanden blijkt dat hij geen last van duizeligheid meer heeft. Hij stapt weer met plezier op de fiets en is niet meer gevallen. De bisoprolol is door de cardioloog helemaal gestopt en ook de proefstop </a:t>
            </a:r>
            <a:r>
              <a:rPr lang="nl-NL" sz="1200" kern="1200" dirty="0" err="1">
                <a:solidFill>
                  <a:schemeClr val="tx1"/>
                </a:solidFill>
                <a:effectLst/>
                <a:latin typeface="+mn-lt"/>
                <a:ea typeface="+mn-ea"/>
                <a:cs typeface="+mn-cs"/>
              </a:rPr>
              <a:t>tamsulosine</a:t>
            </a:r>
            <a:r>
              <a:rPr lang="nl-NL" sz="1200" kern="1200" dirty="0">
                <a:solidFill>
                  <a:schemeClr val="tx1"/>
                </a:solidFill>
                <a:effectLst/>
                <a:latin typeface="+mn-lt"/>
                <a:ea typeface="+mn-ea"/>
                <a:cs typeface="+mn-cs"/>
              </a:rPr>
              <a:t> bevalt prima.  </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NB:</a:t>
            </a:r>
          </a:p>
          <a:p>
            <a:r>
              <a:rPr lang="nl-NL" sz="1200" kern="1200" dirty="0">
                <a:solidFill>
                  <a:schemeClr val="tx1"/>
                </a:solidFill>
                <a:effectLst/>
                <a:latin typeface="+mn-lt"/>
                <a:ea typeface="+mn-ea"/>
                <a:cs typeface="+mn-cs"/>
              </a:rPr>
              <a:t>Helemaal zonder een bètablokker is 1,5 jaar na de medicatiereview niet meer haalbaar, maar een overstap naar</a:t>
            </a:r>
            <a:r>
              <a:rPr lang="nl-NL" sz="1200" kern="1200" baseline="0" dirty="0">
                <a:solidFill>
                  <a:schemeClr val="tx1"/>
                </a:solidFill>
                <a:effectLst/>
                <a:latin typeface="+mn-lt"/>
                <a:ea typeface="+mn-ea"/>
                <a:cs typeface="+mn-cs"/>
              </a:rPr>
              <a:t> een </a:t>
            </a:r>
            <a:r>
              <a:rPr lang="nl-NL" sz="1200" kern="1200" dirty="0">
                <a:solidFill>
                  <a:schemeClr val="tx1"/>
                </a:solidFill>
                <a:effectLst/>
                <a:latin typeface="+mn-lt"/>
                <a:ea typeface="+mn-ea"/>
                <a:cs typeface="+mn-cs"/>
              </a:rPr>
              <a:t>lage dosis metoprolol levert geen klachten en wel voldoende effect op. </a:t>
            </a:r>
          </a:p>
          <a:p>
            <a:endParaRPr lang="nl-NL" dirty="0"/>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23</a:t>
            </a:fld>
            <a:endParaRPr lang="nl-NL" dirty="0"/>
          </a:p>
        </p:txBody>
      </p:sp>
    </p:spTree>
    <p:extLst>
      <p:ext uri="{BB962C8B-B14F-4D97-AF65-F5344CB8AC3E}">
        <p14:creationId xmlns:p14="http://schemas.microsoft.com/office/powerpoint/2010/main" val="31350222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Voorbeeld (http://www.valpreventie.be/Aanbod/Materialenenactiviteiten.aspx) of een casus</a:t>
            </a:r>
            <a:r>
              <a:rPr lang="nl-NL" baseline="0" dirty="0"/>
              <a:t> </a:t>
            </a:r>
            <a:r>
              <a:rPr lang="nl-NL" dirty="0"/>
              <a:t>naar eigen invulling:</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nl-BE" sz="1200" dirty="0">
                <a:solidFill>
                  <a:srgbClr val="6B6B6B"/>
                </a:solidFill>
                <a:ea typeface="Tahoma" panose="020B0604030504040204" pitchFamily="34" charset="0"/>
                <a:cs typeface="Tahoma" panose="020B0604030504040204" pitchFamily="34" charset="0"/>
              </a:rPr>
              <a:t>Marie (78) is een kranige oude dame. Sinds het overlijden van haar echtgenoot 2 maanden geleden heeft ze het emotioneel zeer moeilijk. Vooral ‘s nachts valt het alleen zijn haar zwaar en ligt ze te piekeren over hoe het nu verder moet. Om haar toch wat nachtrust te gunnen, schrijft haar huisarts haar Lormetazepam 2mg voor kortdurend gebruik voor. Met dit nieuwe voorschrift gaat ze naar haar apotheker. </a:t>
            </a:r>
            <a:endParaRPr lang="nl-BE" sz="1200" dirty="0">
              <a:solidFill>
                <a:srgbClr val="6B6B6B"/>
              </a:solidFill>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BE" sz="1200" b="0" dirty="0">
              <a:solidFill>
                <a:srgbClr val="6B6B6B"/>
              </a:solidFill>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BE" sz="1200" b="0" dirty="0">
                <a:solidFill>
                  <a:srgbClr val="0E6F78"/>
                </a:solidFill>
                <a:ea typeface="Tahoma" panose="020B0604030504040204" pitchFamily="34" charset="0"/>
                <a:cs typeface="Tahoma" panose="020B0604030504040204" pitchFamily="34" charset="0"/>
              </a:rPr>
              <a:t>Marie neemt nu ondertussen al een paar maanden Lormetazepam 2mg. </a:t>
            </a:r>
            <a:r>
              <a:rPr lang="nl-BE" sz="1200" dirty="0">
                <a:solidFill>
                  <a:srgbClr val="6B6B6B"/>
                </a:solidFill>
                <a:ea typeface="Tahoma" panose="020B0604030504040204" pitchFamily="34" charset="0"/>
                <a:cs typeface="Tahoma" panose="020B0604030504040204" pitchFamily="34" charset="0"/>
              </a:rPr>
              <a:t>Op een dag komt Marie naar de apotheek en wil graag een zalf tegen blauwe plekken en iets tegen de pijn. De apotheker begint wat door te vragen en Marie vertelt dat ze de vorige nacht gevallen is toen ze naar</a:t>
            </a:r>
            <a:r>
              <a:rPr lang="nl-BE" sz="1200" baseline="0" dirty="0">
                <a:solidFill>
                  <a:srgbClr val="6B6B6B"/>
                </a:solidFill>
                <a:ea typeface="Tahoma" panose="020B0604030504040204" pitchFamily="34" charset="0"/>
                <a:cs typeface="Tahoma" panose="020B0604030504040204" pitchFamily="34" charset="0"/>
              </a:rPr>
              <a:t> </a:t>
            </a:r>
            <a:r>
              <a:rPr lang="nl-BE" sz="1200" dirty="0">
                <a:solidFill>
                  <a:srgbClr val="6B6B6B"/>
                </a:solidFill>
                <a:ea typeface="Tahoma" panose="020B0604030504040204" pitchFamily="34" charset="0"/>
                <a:cs typeface="Tahoma" panose="020B0604030504040204" pitchFamily="34" charset="0"/>
              </a:rPr>
              <a:t>het toilet wilde gaan.</a:t>
            </a:r>
          </a:p>
          <a:p>
            <a:pPr marL="0" indent="0" algn="l">
              <a:buNone/>
            </a:pPr>
            <a:endParaRPr lang="nl-BE" sz="1200" dirty="0">
              <a:solidFill>
                <a:srgbClr val="6B6B6B"/>
              </a:solidFill>
              <a:ea typeface="Tahoma" panose="020B0604030504040204" pitchFamily="34" charset="0"/>
              <a:cs typeface="Tahoma" panose="020B0604030504040204" pitchFamily="34" charset="0"/>
            </a:endParaRPr>
          </a:p>
          <a:p>
            <a:pPr marL="0" indent="0" algn="l">
              <a:buNone/>
            </a:pPr>
            <a:r>
              <a:rPr lang="nl-BE" sz="1200" dirty="0">
                <a:solidFill>
                  <a:srgbClr val="6B6B6B"/>
                </a:solidFill>
                <a:ea typeface="Tahoma" panose="020B0604030504040204" pitchFamily="34" charset="0"/>
                <a:cs typeface="Tahoma" panose="020B0604030504040204" pitchFamily="34" charset="0"/>
              </a:rPr>
              <a:t>Naar aanleiding van haar val, besluit de apotheker haar medicatiehistoriek eens grondig te bestuderen. Het valt op dat de voorschriften van verschillende huisartsen komen.</a:t>
            </a:r>
          </a:p>
          <a:p>
            <a:pPr marL="0" indent="0" algn="ctr">
              <a:buNone/>
            </a:pPr>
            <a:endParaRPr lang="nl-BE" sz="1200" dirty="0">
              <a:solidFill>
                <a:srgbClr val="6B6B6B"/>
              </a:solidFill>
              <a:ea typeface="Tahoma" panose="020B0604030504040204" pitchFamily="34" charset="0"/>
              <a:cs typeface="Tahoma" panose="020B0604030504040204" pitchFamily="34" charset="0"/>
            </a:endParaRPr>
          </a:p>
          <a:p>
            <a:pPr marL="0" indent="0" algn="l">
              <a:buNone/>
            </a:pPr>
            <a:r>
              <a:rPr lang="nl-BE" sz="1200" dirty="0">
                <a:solidFill>
                  <a:srgbClr val="6B6B6B"/>
                </a:solidFill>
                <a:ea typeface="Tahoma" panose="020B0604030504040204" pitchFamily="34" charset="0"/>
                <a:cs typeface="Tahoma" panose="020B0604030504040204" pitchFamily="34" charset="0"/>
              </a:rPr>
              <a:t>Verder blijkt ook nog dat ze niet alleen bij verschillende huisartsen om voorschriften bedelt, maar deze medicatie ook bij verschillende apotheken gaat halen.</a:t>
            </a:r>
          </a:p>
          <a:p>
            <a:pPr marL="0" indent="0" algn="l">
              <a:buNone/>
            </a:pPr>
            <a:endParaRPr lang="nl-BE" sz="1200" dirty="0">
              <a:solidFill>
                <a:srgbClr val="6B6B6B"/>
              </a:solidFill>
              <a:ea typeface="Tahoma" panose="020B0604030504040204" pitchFamily="34" charset="0"/>
              <a:cs typeface="Tahoma" panose="020B0604030504040204" pitchFamily="34" charset="0"/>
            </a:endParaRPr>
          </a:p>
          <a:p>
            <a:pPr marL="0" indent="0" algn="l">
              <a:lnSpc>
                <a:spcPct val="120000"/>
              </a:lnSpc>
              <a:spcBef>
                <a:spcPts val="600"/>
              </a:spcBef>
              <a:buNone/>
            </a:pPr>
            <a:r>
              <a:rPr lang="nl-BE" b="0" dirty="0">
                <a:solidFill>
                  <a:srgbClr val="0E6F78"/>
                </a:solidFill>
                <a:ea typeface="Tahoma" panose="020B0604030504040204" pitchFamily="34" charset="0"/>
                <a:cs typeface="Tahoma" panose="020B0604030504040204" pitchFamily="34" charset="0"/>
              </a:rPr>
              <a:t>Marie is ondertussen al meerdere keren gevallen. Haar laatste val resulteerde zelfs in een polsfractuur. Het ziekenhuis gaf haar het advies een bezoek te brengen aan de valkliniek.</a:t>
            </a:r>
          </a:p>
          <a:p>
            <a:pPr marL="0" indent="0">
              <a:lnSpc>
                <a:spcPct val="120000"/>
              </a:lnSpc>
              <a:spcBef>
                <a:spcPts val="600"/>
              </a:spcBef>
              <a:buNone/>
            </a:pPr>
            <a:endParaRPr lang="nl-BE" sz="1200" dirty="0">
              <a:solidFill>
                <a:srgbClr val="6B6B6B"/>
              </a:solidFill>
              <a:ea typeface="Tahoma" panose="020B0604030504040204" pitchFamily="34" charset="0"/>
              <a:cs typeface="Tahoma" panose="020B0604030504040204" pitchFamily="34" charset="0"/>
            </a:endParaRPr>
          </a:p>
          <a:p>
            <a:pPr marL="0" indent="0" algn="just">
              <a:lnSpc>
                <a:spcPct val="120000"/>
              </a:lnSpc>
              <a:spcBef>
                <a:spcPts val="600"/>
              </a:spcBef>
              <a:buNone/>
            </a:pPr>
            <a:r>
              <a:rPr lang="nl-BE" sz="1200" dirty="0">
                <a:solidFill>
                  <a:srgbClr val="6B6B6B"/>
                </a:solidFill>
                <a:ea typeface="Tahoma" panose="020B0604030504040204" pitchFamily="34" charset="0"/>
                <a:cs typeface="Tahoma" panose="020B0604030504040204" pitchFamily="34" charset="0"/>
              </a:rPr>
              <a:t>De geriater in de valkliniek geeft Marie de volgende raad om haar valrisico te beperken: </a:t>
            </a:r>
          </a:p>
          <a:p>
            <a:pPr marL="171450" indent="-171450" algn="just">
              <a:lnSpc>
                <a:spcPct val="120000"/>
              </a:lnSpc>
              <a:spcBef>
                <a:spcPts val="600"/>
              </a:spcBef>
              <a:buFont typeface="Arial" panose="020B0604020202020204" pitchFamily="34" charset="0"/>
              <a:buChar char="•"/>
            </a:pPr>
            <a:r>
              <a:rPr lang="nl-BE" sz="1200" dirty="0">
                <a:solidFill>
                  <a:srgbClr val="6B6B6B"/>
                </a:solidFill>
                <a:ea typeface="Tahoma" panose="020B0604030504040204" pitchFamily="34" charset="0"/>
                <a:cs typeface="Tahoma" panose="020B0604030504040204" pitchFamily="34" charset="0"/>
              </a:rPr>
              <a:t>Oefentherapie</a:t>
            </a:r>
          </a:p>
          <a:p>
            <a:pPr marL="171450" indent="-171450" algn="just">
              <a:lnSpc>
                <a:spcPct val="120000"/>
              </a:lnSpc>
              <a:spcBef>
                <a:spcPts val="600"/>
              </a:spcBef>
              <a:buFont typeface="Arial" panose="020B0604020202020204" pitchFamily="34" charset="0"/>
              <a:buChar char="•"/>
            </a:pPr>
            <a:r>
              <a:rPr lang="nl-BE" sz="1200" dirty="0">
                <a:solidFill>
                  <a:srgbClr val="6B6B6B"/>
                </a:solidFill>
                <a:ea typeface="Tahoma" panose="020B0604030504040204" pitchFamily="34" charset="0"/>
                <a:cs typeface="Tahoma" panose="020B0604030504040204" pitchFamily="34" charset="0"/>
              </a:rPr>
              <a:t>Bezoek aan de oogarts</a:t>
            </a:r>
          </a:p>
          <a:p>
            <a:pPr marL="171450" indent="-171450" algn="just">
              <a:lnSpc>
                <a:spcPct val="120000"/>
              </a:lnSpc>
              <a:spcBef>
                <a:spcPts val="600"/>
              </a:spcBef>
              <a:buFont typeface="Arial" panose="020B0604020202020204" pitchFamily="34" charset="0"/>
              <a:buChar char="•"/>
            </a:pPr>
            <a:r>
              <a:rPr lang="nl-BE" sz="1200" dirty="0">
                <a:solidFill>
                  <a:srgbClr val="6B6B6B"/>
                </a:solidFill>
                <a:ea typeface="Tahoma" panose="020B0604030504040204" pitchFamily="34" charset="0"/>
                <a:cs typeface="Tahoma" panose="020B0604030504040204" pitchFamily="34" charset="0"/>
              </a:rPr>
              <a:t>Aanpassen veilige thuisomgeving: thuisbezoek ergotherapeut</a:t>
            </a:r>
          </a:p>
          <a:p>
            <a:pPr marL="171450" indent="-171450" algn="just">
              <a:lnSpc>
                <a:spcPct val="120000"/>
              </a:lnSpc>
              <a:spcBef>
                <a:spcPts val="600"/>
              </a:spcBef>
              <a:buFont typeface="Arial" panose="020B0604020202020204" pitchFamily="34" charset="0"/>
              <a:buChar char="•"/>
            </a:pPr>
            <a:r>
              <a:rPr lang="nl-BE" sz="1200" dirty="0">
                <a:solidFill>
                  <a:srgbClr val="6B6B6B"/>
                </a:solidFill>
                <a:ea typeface="Tahoma" panose="020B0604030504040204" pitchFamily="34" charset="0"/>
                <a:cs typeface="Tahoma" panose="020B0604030504040204" pitchFamily="34" charset="0"/>
              </a:rPr>
              <a:t>Afbouwen slaapmedicatie </a:t>
            </a:r>
          </a:p>
          <a:p>
            <a:pPr marL="0" indent="0" algn="just">
              <a:lnSpc>
                <a:spcPct val="120000"/>
              </a:lnSpc>
              <a:spcBef>
                <a:spcPts val="600"/>
              </a:spcBef>
              <a:buFontTx/>
              <a:buNone/>
            </a:pPr>
            <a:endParaRPr lang="nl-BE" sz="1200" dirty="0">
              <a:solidFill>
                <a:srgbClr val="6B6B6B"/>
              </a:solidFill>
              <a:ea typeface="Tahoma" panose="020B0604030504040204" pitchFamily="34" charset="0"/>
              <a:cs typeface="Tahoma" panose="020B0604030504040204" pitchFamily="34" charset="0"/>
            </a:endParaRPr>
          </a:p>
          <a:p>
            <a:pPr marL="0" indent="0" algn="just">
              <a:lnSpc>
                <a:spcPct val="120000"/>
              </a:lnSpc>
              <a:spcBef>
                <a:spcPts val="600"/>
              </a:spcBef>
              <a:buNone/>
            </a:pPr>
            <a:r>
              <a:rPr lang="nl-BE" sz="1200" dirty="0">
                <a:solidFill>
                  <a:srgbClr val="6B6B6B"/>
                </a:solidFill>
                <a:ea typeface="Tahoma" panose="020B0604030504040204" pitchFamily="34" charset="0"/>
                <a:cs typeface="Tahoma" panose="020B0604030504040204" pitchFamily="34" charset="0"/>
              </a:rPr>
              <a:t>Dit laatste zou haar veel alerter maken en zal haar risico op vallen verminderen. Haar huisarts krijgt een brief van de geriater met alle adviezen en met de vraag om samen met Marie te bekijken hoe haar slaapmedicatie kan worden afgebouwd. Marie wil hier echter niet van horen. Ze is niet van plan hele nachten wakker te liggen en ook haar kinderen vinden dit maar een slecht idee…</a:t>
            </a:r>
          </a:p>
          <a:p>
            <a:pPr marL="0" indent="0" algn="just">
              <a:lnSpc>
                <a:spcPct val="120000"/>
              </a:lnSpc>
              <a:spcBef>
                <a:spcPts val="600"/>
              </a:spcBef>
              <a:buNone/>
            </a:pPr>
            <a:endParaRPr lang="nl-BE" sz="1200" dirty="0">
              <a:solidFill>
                <a:srgbClr val="6B6B6B"/>
              </a:solidFill>
              <a:ea typeface="Tahoma" panose="020B0604030504040204" pitchFamily="34" charset="0"/>
              <a:cs typeface="Tahoma" panose="020B0604030504040204" pitchFamily="34" charset="0"/>
            </a:endParaRPr>
          </a:p>
          <a:p>
            <a:pPr marL="0" indent="0" algn="l">
              <a:buNone/>
            </a:pPr>
            <a:r>
              <a:rPr lang="nl-BE" sz="1200" dirty="0">
                <a:solidFill>
                  <a:srgbClr val="6B6B6B"/>
                </a:solidFill>
              </a:rPr>
              <a:t>Marie haar buurvrouw vertelt haar dat ze gestopt is met haar slaappillen. Sindsdien voelt ze zich een stuk beter. Ze is minder suf en doet opnieuw heel wat activiteiten met de seniorenclub. </a:t>
            </a:r>
          </a:p>
          <a:p>
            <a:pPr marL="0" indent="0" algn="ctr">
              <a:buNone/>
            </a:pPr>
            <a:endParaRPr lang="nl-BE" sz="1200" dirty="0">
              <a:solidFill>
                <a:srgbClr val="6B6B6B"/>
              </a:solidFill>
            </a:endParaRPr>
          </a:p>
          <a:p>
            <a:pPr marL="0" indent="0" algn="l">
              <a:buNone/>
            </a:pPr>
            <a:r>
              <a:rPr lang="nl-BE" sz="1200" dirty="0">
                <a:solidFill>
                  <a:srgbClr val="6B6B6B"/>
                </a:solidFill>
              </a:rPr>
              <a:t>Marie wil nu ook stoppen met haar slaappillen en kaart dit aan bij haar huisarts.</a:t>
            </a:r>
          </a:p>
          <a:p>
            <a:pPr marL="0" indent="0" algn="l">
              <a:buNone/>
            </a:pPr>
            <a:r>
              <a:rPr lang="nl-BE" sz="1200" dirty="0">
                <a:solidFill>
                  <a:srgbClr val="6B6B6B"/>
                </a:solidFill>
              </a:rPr>
              <a:t>--------</a:t>
            </a:r>
          </a:p>
          <a:p>
            <a:pPr marL="0" indent="0" algn="l">
              <a:buNone/>
            </a:pPr>
            <a:r>
              <a:rPr lang="nl-BE" sz="1200" dirty="0">
                <a:solidFill>
                  <a:srgbClr val="6B6B6B"/>
                </a:solidFill>
              </a:rPr>
              <a:t>Is het verhaal van deze casus</a:t>
            </a:r>
            <a:r>
              <a:rPr lang="nl-BE" sz="1200" baseline="0" dirty="0">
                <a:solidFill>
                  <a:srgbClr val="6B6B6B"/>
                </a:solidFill>
              </a:rPr>
              <a:t> herkenbaar?</a:t>
            </a:r>
          </a:p>
          <a:p>
            <a:pPr marL="0" indent="0" algn="l">
              <a:buNone/>
            </a:pPr>
            <a:r>
              <a:rPr lang="nl-BE" sz="1200" baseline="0" dirty="0">
                <a:solidFill>
                  <a:srgbClr val="6B6B6B"/>
                </a:solidFill>
              </a:rPr>
              <a:t>Hoe signaleren we met elkaar het verhoogd valrisico?</a:t>
            </a:r>
          </a:p>
          <a:p>
            <a:pPr marL="0" indent="0" algn="l">
              <a:buNone/>
            </a:pPr>
            <a:r>
              <a:rPr lang="nl-BE" sz="1200" baseline="0" dirty="0">
                <a:solidFill>
                  <a:srgbClr val="6B6B6B"/>
                </a:solidFill>
              </a:rPr>
              <a:t>Hoe verminderen we met elkaar het verhoogd valrisico? </a:t>
            </a:r>
          </a:p>
          <a:p>
            <a:pPr marL="0" indent="0" algn="l">
              <a:buNone/>
            </a:pPr>
            <a:r>
              <a:rPr lang="nl-BE" sz="1200" baseline="0" dirty="0">
                <a:solidFill>
                  <a:srgbClr val="6B6B6B"/>
                </a:solidFill>
              </a:rPr>
              <a:t>Hoe begeleiden we Marie, welk plan maken, en welke afspraken? </a:t>
            </a:r>
            <a:endParaRPr lang="nl-BE" sz="1200" dirty="0">
              <a:solidFill>
                <a:srgbClr val="6B6B6B"/>
              </a:solidFill>
              <a:ea typeface="Tahoma" panose="020B0604030504040204" pitchFamily="34" charset="0"/>
              <a:cs typeface="Tahoma" panose="020B0604030504040204" pitchFamily="34" charset="0"/>
            </a:endParaRPr>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24</a:t>
            </a:fld>
            <a:endParaRPr lang="nl-NL" dirty="0"/>
          </a:p>
        </p:txBody>
      </p:sp>
    </p:spTree>
    <p:extLst>
      <p:ext uri="{BB962C8B-B14F-4D97-AF65-F5344CB8AC3E}">
        <p14:creationId xmlns:p14="http://schemas.microsoft.com/office/powerpoint/2010/main" val="23002054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effectLst/>
              </a:rPr>
              <a:t>Voor een succesvol valpreventieprogramma is een multidisciplinaire aanpak nodig in de eerste en tweede lijn. Een multifactoriële aanpak voor valpreventie is effectiever dan één interventie, waaronder de reductie van geneesmiddelen (bron: Vervolgonderzoek Medicatieveiligheid). </a:t>
            </a:r>
          </a:p>
          <a:p>
            <a:endParaRPr lang="nl-NL" dirty="0">
              <a:effectLst/>
            </a:endParaRPr>
          </a:p>
          <a:p>
            <a:r>
              <a:rPr lang="nl-NL" dirty="0">
                <a:effectLst/>
              </a:rPr>
              <a:t>Wat kunnen we voor elkaar betekenen?</a:t>
            </a:r>
          </a:p>
          <a:p>
            <a:r>
              <a:rPr lang="nl-NL" dirty="0">
                <a:effectLst/>
              </a:rPr>
              <a:t>Wat willen we?</a:t>
            </a:r>
          </a:p>
          <a:p>
            <a:r>
              <a:rPr lang="nl-NL" dirty="0">
                <a:effectLst/>
              </a:rPr>
              <a:t>Afspraken?</a:t>
            </a:r>
          </a:p>
          <a:p>
            <a:endParaRPr lang="nl-NL" dirty="0">
              <a:effectLst/>
            </a:endParaRPr>
          </a:p>
          <a:p>
            <a:r>
              <a:rPr lang="nl-NL" dirty="0">
                <a:effectLst/>
              </a:rPr>
              <a:t>Zie voor compleet overzicht bijvoorbeeld ‘Lokaal Vitaal’ van VeiligheidNL of kijk voor goede praktijkvoorbeelden en ‘valpreventie apotheken’ op www.knmp.nl/valpreventie.</a:t>
            </a:r>
          </a:p>
          <a:p>
            <a:endParaRPr lang="nl-NL"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effectLst/>
              </a:rPr>
              <a:t>Bron: </a:t>
            </a:r>
            <a:r>
              <a:rPr lang="nl-NL" sz="1800" u="sng" dirty="0">
                <a:solidFill>
                  <a:srgbClr val="0563C1"/>
                </a:solidFill>
                <a:effectLst/>
                <a:latin typeface="Calibri" panose="020F0502020204030204" pitchFamily="34" charset="0"/>
                <a:ea typeface="Calibri" panose="020F0502020204030204" pitchFamily="34" charset="0"/>
                <a:hlinkClick r:id="rId3"/>
              </a:rPr>
              <a:t>Lokaal Vitaal | VeiligheidNL</a:t>
            </a:r>
            <a:endParaRPr lang="nl-NL" sz="1800" dirty="0">
              <a:effectLst/>
              <a:latin typeface="Calibri" panose="020F0502020204030204" pitchFamily="34" charset="0"/>
              <a:ea typeface="Calibri" panose="020F0502020204030204" pitchFamily="34" charset="0"/>
            </a:endParaRPr>
          </a:p>
          <a:p>
            <a:endParaRPr lang="nl-NL" dirty="0"/>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25</a:t>
            </a:fld>
            <a:endParaRPr lang="nl-NL" dirty="0"/>
          </a:p>
        </p:txBody>
      </p:sp>
    </p:spTree>
    <p:extLst>
      <p:ext uri="{BB962C8B-B14F-4D97-AF65-F5344CB8AC3E}">
        <p14:creationId xmlns:p14="http://schemas.microsoft.com/office/powerpoint/2010/main" val="19112638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 de website van de KNMP vindt u informatie en materialen zoals bijvoorbeeld een </a:t>
            </a:r>
            <a:r>
              <a:rPr lang="nl-NL" dirty="0" err="1"/>
              <a:t>narrowcast</a:t>
            </a:r>
            <a:r>
              <a:rPr lang="nl-NL" dirty="0"/>
              <a:t> en poster voor in de wachtruimte. </a:t>
            </a:r>
          </a:p>
          <a:p>
            <a:endParaRPr lang="nl-NL" dirty="0"/>
          </a:p>
          <a:p>
            <a:r>
              <a:rPr lang="nl-NL" dirty="0"/>
              <a:t>Cursus:</a:t>
            </a:r>
            <a:r>
              <a:rPr lang="nl-NL" baseline="0" dirty="0"/>
              <a:t> </a:t>
            </a:r>
            <a:r>
              <a:rPr lang="nl-NL" dirty="0"/>
              <a:t>https://www.sbaweb.nl/valrisico-en-geneesmiddelen</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a:t>
            </a:r>
            <a:r>
              <a:rPr lang="nl-NL" dirty="0" err="1"/>
              <a:t>learning</a:t>
            </a:r>
            <a:r>
              <a:rPr lang="nl-NL" dirty="0"/>
              <a:t> Verhoogd valrisico signaleren en inschatten: </a:t>
            </a:r>
            <a:r>
              <a:rPr lang="nl-NL" sz="1800" u="sng" dirty="0">
                <a:solidFill>
                  <a:srgbClr val="0563C1"/>
                </a:solidFill>
                <a:effectLst/>
                <a:latin typeface="Calibri" panose="020F0502020204030204" pitchFamily="34" charset="0"/>
                <a:ea typeface="Calibri" panose="020F0502020204030204" pitchFamily="34" charset="0"/>
                <a:hlinkClick r:id="rId3"/>
              </a:rPr>
              <a:t>E-</a:t>
            </a:r>
            <a:r>
              <a:rPr lang="nl-NL" sz="1800" u="sng" dirty="0" err="1">
                <a:solidFill>
                  <a:srgbClr val="0563C1"/>
                </a:solidFill>
                <a:effectLst/>
                <a:latin typeface="Calibri" panose="020F0502020204030204" pitchFamily="34" charset="0"/>
                <a:ea typeface="Calibri" panose="020F0502020204030204" pitchFamily="34" charset="0"/>
                <a:hlinkClick r:id="rId3"/>
              </a:rPr>
              <a:t>learning</a:t>
            </a:r>
            <a:r>
              <a:rPr lang="nl-NL" sz="1800" u="sng" dirty="0">
                <a:solidFill>
                  <a:srgbClr val="0563C1"/>
                </a:solidFill>
                <a:effectLst/>
                <a:latin typeface="Calibri" panose="020F0502020204030204" pitchFamily="34" charset="0"/>
                <a:ea typeface="Calibri" panose="020F0502020204030204" pitchFamily="34" charset="0"/>
                <a:hlinkClick r:id="rId3"/>
              </a:rPr>
              <a:t> Verhoogd valrisico signaleren en inschatten | VeiligheidNL</a:t>
            </a:r>
            <a:endParaRPr lang="nl-NL"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a:t>
            </a:r>
            <a:r>
              <a:rPr lang="nl-NL" dirty="0" err="1"/>
              <a:t>learning</a:t>
            </a:r>
            <a:r>
              <a:rPr lang="nl-NL" dirty="0"/>
              <a:t> Ouderen motiveren voor valpreventie: </a:t>
            </a:r>
            <a:r>
              <a:rPr lang="nl-NL" sz="1800" u="sng" dirty="0">
                <a:solidFill>
                  <a:srgbClr val="0563C1"/>
                </a:solidFill>
                <a:effectLst/>
                <a:latin typeface="Calibri" panose="020F0502020204030204" pitchFamily="34" charset="0"/>
                <a:ea typeface="Calibri" panose="020F0502020204030204" pitchFamily="34" charset="0"/>
                <a:hlinkClick r:id="rId4"/>
              </a:rPr>
              <a:t>Ouderen motiveren voor valpreventie | VeiligheidNL</a:t>
            </a:r>
            <a:endParaRPr lang="nl-NL" sz="1800" dirty="0">
              <a:effectLst/>
              <a:latin typeface="Calibri" panose="020F0502020204030204" pitchFamily="34" charset="0"/>
              <a:ea typeface="Calibri" panose="020F0502020204030204" pitchFamily="34" charset="0"/>
            </a:endParaRP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IVM: FTO-module Vallen en medicatiegebruik: </a:t>
            </a:r>
            <a:r>
              <a:rPr lang="nl-NL" sz="1800" u="sng" dirty="0">
                <a:solidFill>
                  <a:srgbClr val="0563C1"/>
                </a:solidFill>
                <a:effectLst/>
                <a:latin typeface="Calibri" panose="020F0502020204030204" pitchFamily="34" charset="0"/>
                <a:ea typeface="Calibri" panose="020F0502020204030204" pitchFamily="34" charset="0"/>
                <a:hlinkClick r:id="rId5"/>
              </a:rPr>
              <a:t>Instituut Verantwoord Medicijngebruik</a:t>
            </a:r>
            <a:endParaRPr lang="nl-NL" sz="1800" dirty="0">
              <a:effectLst/>
              <a:latin typeface="Calibri" panose="020F0502020204030204" pitchFamily="34" charset="0"/>
              <a:ea typeface="Calibri" panose="020F0502020204030204" pitchFamily="34" charset="0"/>
            </a:endParaRP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effectLst/>
              </a:rPr>
              <a:t>Whitepaper- </a:t>
            </a:r>
            <a:r>
              <a:rPr lang="nl-NL" sz="1800" u="sng" dirty="0">
                <a:solidFill>
                  <a:srgbClr val="0563C1"/>
                </a:solidFill>
                <a:effectLst/>
                <a:latin typeface="Calibri" panose="020F0502020204030204" pitchFamily="34" charset="0"/>
                <a:ea typeface="Calibri" panose="020F0502020204030204" pitchFamily="34" charset="0"/>
                <a:hlinkClick r:id="rId6"/>
              </a:rPr>
              <a:t>Wat werkt in valpreventie? | VeiligheidNL</a:t>
            </a:r>
            <a:endParaRPr lang="nl-NL" sz="1800" u="sng" dirty="0">
              <a:solidFill>
                <a:srgbClr val="0563C1"/>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u="sng" dirty="0">
              <a:solidFill>
                <a:srgbClr val="0563C1"/>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ts val="1500"/>
              </a:lnSpc>
              <a:spcBef>
                <a:spcPts val="0"/>
              </a:spcBef>
              <a:spcAft>
                <a:spcPts val="0"/>
              </a:spcAft>
              <a:buClrTx/>
              <a:buSzTx/>
              <a:buFontTx/>
              <a:buNone/>
              <a:tabLst/>
              <a:defRPr/>
            </a:pPr>
            <a:r>
              <a:rPr lang="nl-NL" sz="1800" u="none" dirty="0">
                <a:solidFill>
                  <a:srgbClr val="0563C1"/>
                </a:solidFill>
                <a:effectLst/>
                <a:latin typeface="Calibri" panose="020F0502020204030204" pitchFamily="34" charset="0"/>
                <a:ea typeface="Calibri" panose="020F0502020204030204" pitchFamily="34" charset="0"/>
              </a:rPr>
              <a:t>Interactieve landkaart </a:t>
            </a:r>
            <a:r>
              <a:rPr lang="nl-NL" sz="1800" u="sng" dirty="0">
                <a:solidFill>
                  <a:srgbClr val="0563C1"/>
                </a:solidFill>
                <a:effectLst/>
                <a:latin typeface="Calibri" panose="020F0502020204030204" pitchFamily="34" charset="0"/>
                <a:ea typeface="Calibri" panose="020F0502020204030204" pitchFamily="34" charset="0"/>
                <a:hlinkClick r:id="rId7"/>
              </a:rPr>
              <a:t>Gemeenten aan zet voor valpreventie | VeiligheidNL</a:t>
            </a:r>
            <a:r>
              <a:rPr lang="nl-NL" sz="1800" u="sng" dirty="0">
                <a:solidFill>
                  <a:srgbClr val="0563C1"/>
                </a:solidFill>
                <a:effectLst/>
                <a:latin typeface="Calibri" panose="020F0502020204030204" pitchFamily="34" charset="0"/>
                <a:ea typeface="Calibri" panose="020F0502020204030204" pitchFamily="34" charset="0"/>
              </a:rPr>
              <a:t>: </a:t>
            </a:r>
            <a:r>
              <a:rPr lang="nl-NL" sz="1800" dirty="0">
                <a:solidFill>
                  <a:srgbClr val="000000"/>
                </a:solidFill>
                <a:effectLst/>
                <a:latin typeface="Montserrat" panose="00000500000000000000" pitchFamily="2" charset="0"/>
                <a:ea typeface="Calibri" panose="020F0502020204030204" pitchFamily="34" charset="0"/>
              </a:rPr>
              <a:t>VeiligheidNL heeft een interactieve landkaart ontwikkeld waarin gemeenten in één oogopslag kunnen zien welke opgave zij hebben in het verminderen van het aantal valongevallen. Op de kaart wordt het aantal inwoners met een geschat verhoogd valrisico, de kosten die hiermee gemoeid zijn en prognoses over 5 en 10 jaar per gemeente weergegeven. Deze prognoses tonen de impact van de dubbele vergrijzing en laten de noodzaak zien dat uitstel niet mogelijk is. </a:t>
            </a:r>
            <a:endParaRPr lang="nl-NL" sz="1800" dirty="0">
              <a:effectLst/>
              <a:latin typeface="Calibri" panose="020F0502020204030204" pitchFamily="34" charset="0"/>
              <a:ea typeface="Calibri" panose="020F0502020204030204" pitchFamily="34" charset="0"/>
            </a:endParaRPr>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26</a:t>
            </a:fld>
            <a:endParaRPr lang="nl-NL" dirty="0"/>
          </a:p>
        </p:txBody>
      </p:sp>
    </p:spTree>
    <p:extLst>
      <p:ext uri="{BB962C8B-B14F-4D97-AF65-F5344CB8AC3E}">
        <p14:creationId xmlns:p14="http://schemas.microsoft.com/office/powerpoint/2010/main" val="16149094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Flyer: Hup in de benen, </a:t>
            </a:r>
            <a:r>
              <a:rPr lang="nl-NL" dirty="0" err="1"/>
              <a:t>DobbelFit</a:t>
            </a:r>
            <a:r>
              <a:rPr lang="nl-NL" dirty="0"/>
              <a:t> Spel en andere materialen zie www.veiligheid.nl/valpreventie</a:t>
            </a:r>
          </a:p>
          <a:p>
            <a:endParaRPr lang="nl-NL" dirty="0"/>
          </a:p>
          <a:p>
            <a:r>
              <a:rPr lang="nl-NL" dirty="0"/>
              <a:t>Folder</a:t>
            </a:r>
            <a:r>
              <a:rPr lang="nl-NL" baseline="0" dirty="0"/>
              <a:t> ‘Medicatie en vallen’ kan gegeven/doorgenomen worden met patiënten (met verhoogd valrisico). De print versie is te bestellen via m.vanderham@knmp.nl. De online versie is te downloaden via www.knmp.nl/valpreventie. Via VeiligheidNL is de folder o</a:t>
            </a:r>
            <a:r>
              <a:rPr lang="nl-NL" dirty="0"/>
              <a:t>ok in het Engels en Spaans te downloaden.</a:t>
            </a:r>
          </a:p>
          <a:p>
            <a:endParaRPr lang="nl-NL" dirty="0"/>
          </a:p>
          <a:p>
            <a:r>
              <a:rPr lang="nl-NL" dirty="0"/>
              <a:t>Het </a:t>
            </a:r>
            <a:r>
              <a:rPr lang="nl-NL" dirty="0" err="1"/>
              <a:t>Sterkebottenboekje</a:t>
            </a:r>
            <a:r>
              <a:rPr lang="nl-NL" dirty="0"/>
              <a:t> is te bestellen bij de KNMP.</a:t>
            </a:r>
          </a:p>
          <a:p>
            <a:endParaRPr lang="en-US" dirty="0"/>
          </a:p>
          <a:p>
            <a:r>
              <a:rPr lang="en-US" dirty="0" err="1"/>
              <a:t>Wmo</a:t>
            </a:r>
            <a:r>
              <a:rPr lang="en-US" dirty="0"/>
              <a:t> radar, </a:t>
            </a:r>
            <a:r>
              <a:rPr lang="en-US" dirty="0" err="1"/>
              <a:t>welzijnsorganisatie</a:t>
            </a:r>
            <a:r>
              <a:rPr lang="en-US" dirty="0"/>
              <a:t> </a:t>
            </a:r>
            <a:r>
              <a:rPr lang="en-US" dirty="0" err="1"/>
              <a:t>te</a:t>
            </a:r>
            <a:r>
              <a:rPr lang="en-US" dirty="0"/>
              <a:t> Rotterdam heeft </a:t>
            </a:r>
            <a:r>
              <a:rPr lang="en-US" dirty="0" err="1"/>
              <a:t>een</a:t>
            </a:r>
            <a:r>
              <a:rPr lang="en-US" dirty="0"/>
              <a:t> </a:t>
            </a:r>
            <a:r>
              <a:rPr lang="en-US" dirty="0" err="1"/>
              <a:t>digitaal</a:t>
            </a:r>
            <a:r>
              <a:rPr lang="en-US" dirty="0"/>
              <a:t> </a:t>
            </a:r>
            <a:r>
              <a:rPr lang="en-US" dirty="0" err="1"/>
              <a:t>valpreventieprogramma</a:t>
            </a:r>
            <a:r>
              <a:rPr lang="en-US" dirty="0"/>
              <a:t> ‘Minder </a:t>
            </a:r>
            <a:r>
              <a:rPr lang="en-US" dirty="0" err="1"/>
              <a:t>vallen</a:t>
            </a:r>
            <a:r>
              <a:rPr lang="en-US" dirty="0"/>
              <a:t>, door </a:t>
            </a:r>
            <a:r>
              <a:rPr lang="en-US" dirty="0" err="1"/>
              <a:t>meer</a:t>
            </a:r>
            <a:r>
              <a:rPr lang="en-US" dirty="0"/>
              <a:t> </a:t>
            </a:r>
            <a:r>
              <a:rPr lang="en-US" dirty="0" err="1"/>
              <a:t>bewegen</a:t>
            </a:r>
            <a:r>
              <a:rPr lang="en-US" dirty="0"/>
              <a:t>’ </a:t>
            </a:r>
            <a:r>
              <a:rPr lang="en-US" dirty="0" err="1"/>
              <a:t>beschikbaar</a:t>
            </a:r>
            <a:r>
              <a:rPr lang="en-US" dirty="0"/>
              <a:t>.</a:t>
            </a:r>
          </a:p>
          <a:p>
            <a:r>
              <a:rPr lang="en-US" dirty="0"/>
              <a:t>https://www.mindervallen.nl/ </a:t>
            </a:r>
            <a:r>
              <a:rPr lang="en-US" dirty="0" err="1"/>
              <a:t>en</a:t>
            </a:r>
            <a:r>
              <a:rPr lang="en-US" dirty="0"/>
              <a:t> </a:t>
            </a:r>
            <a:r>
              <a:rPr lang="en-US" dirty="0" err="1"/>
              <a:t>meer</a:t>
            </a:r>
            <a:r>
              <a:rPr lang="en-US" dirty="0"/>
              <a:t> info</a:t>
            </a:r>
            <a:r>
              <a:rPr lang="nl-NL" sz="1200" kern="1200" dirty="0">
                <a:solidFill>
                  <a:schemeClr val="tx1"/>
                </a:solidFill>
                <a:effectLst/>
                <a:latin typeface="+mn-lt"/>
                <a:ea typeface="+mn-ea"/>
                <a:cs typeface="+mn-cs"/>
              </a:rPr>
              <a:t>: </a:t>
            </a:r>
            <a:r>
              <a:rPr lang="nl-NL" sz="1200"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https://www.wmoradar.nl/wat-we-doen/werkplaats-valpreventie/</a:t>
            </a:r>
            <a:endParaRPr lang="en-US" sz="1200" kern="1200" dirty="0">
              <a:solidFill>
                <a:schemeClr val="tx1"/>
              </a:solidFill>
              <a:latin typeface="+mn-lt"/>
              <a:ea typeface="+mn-ea"/>
              <a:cs typeface="+mn-cs"/>
            </a:endParaRPr>
          </a:p>
          <a:p>
            <a:endParaRPr lang="nl-NL" dirty="0"/>
          </a:p>
          <a:p>
            <a:endParaRPr lang="nl-NL" dirty="0"/>
          </a:p>
          <a:p>
            <a:r>
              <a:rPr lang="nl-NL" dirty="0"/>
              <a:t> </a:t>
            </a:r>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27</a:t>
            </a:fld>
            <a:endParaRPr lang="nl-NL" dirty="0"/>
          </a:p>
        </p:txBody>
      </p:sp>
    </p:spTree>
    <p:extLst>
      <p:ext uri="{BB962C8B-B14F-4D97-AF65-F5344CB8AC3E}">
        <p14:creationId xmlns:p14="http://schemas.microsoft.com/office/powerpoint/2010/main" val="25435042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jdelijke aanduiding voor dia-afbeelding 1"/>
          <p:cNvSpPr>
            <a:spLocks noGrp="1" noRot="1" noChangeAspect="1" noTextEdit="1"/>
          </p:cNvSpPr>
          <p:nvPr>
            <p:ph type="sldImg"/>
          </p:nvPr>
        </p:nvSpPr>
        <p:spPr>
          <a:ln/>
        </p:spPr>
      </p:sp>
      <p:sp>
        <p:nvSpPr>
          <p:cNvPr id="48131" name="Tijdelijke aanduiding voor notities 2"/>
          <p:cNvSpPr>
            <a:spLocks noGrp="1"/>
          </p:cNvSpPr>
          <p:nvPr>
            <p:ph type="body" idx="1"/>
          </p:nvPr>
        </p:nvSpPr>
        <p:spPr>
          <a:noFill/>
        </p:spPr>
        <p:txBody>
          <a:bodyPr/>
          <a:lstStyle/>
          <a:p>
            <a:endParaRPr lang="nl-NL" altLang="nl-NL" dirty="0"/>
          </a:p>
        </p:txBody>
      </p:sp>
      <p:sp>
        <p:nvSpPr>
          <p:cNvPr id="48132" name="Tijdelijke aanduiding voor dianummer 3"/>
          <p:cNvSpPr>
            <a:spLocks noGrp="1"/>
          </p:cNvSpPr>
          <p:nvPr>
            <p:ph type="sldNum" sz="quarter" idx="5"/>
          </p:nvPr>
        </p:nvSpPr>
        <p:spPr>
          <a:noFill/>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C9F29760-9208-4174-8EB3-83CDD2AA00F8}" type="slidenum">
              <a:rPr lang="nl-NL" altLang="nl-NL" sz="1200" smtClean="0">
                <a:latin typeface="Times New Roman" panose="02020603050405020304" pitchFamily="18" charset="0"/>
              </a:rPr>
              <a:pPr/>
              <a:t>28</a:t>
            </a:fld>
            <a:endParaRPr lang="nl-NL" altLang="nl-NL" sz="1200">
              <a:latin typeface="Times New Roman" panose="02020603050405020304" pitchFamily="18" charset="0"/>
            </a:endParaRPr>
          </a:p>
        </p:txBody>
      </p:sp>
    </p:spTree>
    <p:extLst>
      <p:ext uri="{BB962C8B-B14F-4D97-AF65-F5344CB8AC3E}">
        <p14:creationId xmlns:p14="http://schemas.microsoft.com/office/powerpoint/2010/main" val="2487813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jdelijke aanduiding voor dia-afbeelding 1"/>
          <p:cNvSpPr>
            <a:spLocks noGrp="1" noRot="1" noChangeAspect="1" noTextEdit="1"/>
          </p:cNvSpPr>
          <p:nvPr>
            <p:ph type="sldImg"/>
          </p:nvPr>
        </p:nvSpPr>
        <p:spPr>
          <a:ln/>
        </p:spPr>
      </p:sp>
      <p:sp>
        <p:nvSpPr>
          <p:cNvPr id="13315" name="Tijdelijke aanduiding voor notities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nl-NL" altLang="nl-NL" b="0" dirty="0"/>
              <a:t>Deze</a:t>
            </a:r>
            <a:r>
              <a:rPr lang="nl-NL" altLang="nl-NL" b="0" baseline="0" dirty="0"/>
              <a:t> dia laat het totaal aantal valongelukken bij 65+ (in het algemeen) met verschillende oorzaken zien. </a:t>
            </a:r>
          </a:p>
          <a:p>
            <a:pPr marL="0" marR="0" indent="0" algn="l" defTabSz="914400" rtl="0" eaLnBrk="1" fontAlgn="base" latinLnBrk="0" hangingPunct="1">
              <a:lnSpc>
                <a:spcPct val="100000"/>
              </a:lnSpc>
              <a:spcBef>
                <a:spcPct val="0"/>
              </a:spcBef>
              <a:spcAft>
                <a:spcPct val="0"/>
              </a:spcAft>
              <a:buClrTx/>
              <a:buSzTx/>
              <a:buFontTx/>
              <a:buNone/>
              <a:tabLst/>
              <a:defRPr/>
            </a:pPr>
            <a:r>
              <a:rPr lang="nl-NL" altLang="nl-NL" b="1" dirty="0"/>
              <a:t>Valongevallen zijn de meest voorkomende oorzaak van letsel bij ouderen.</a:t>
            </a:r>
            <a:endParaRPr lang="nl-NL" altLang="nl-NL" b="0"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nl-NL" altLang="nl-NL" b="0" dirty="0"/>
          </a:p>
          <a:p>
            <a:pPr marL="0" marR="0" indent="0" algn="l" defTabSz="914400" rtl="0" eaLnBrk="0" fontAlgn="base" latinLnBrk="0" hangingPunct="0">
              <a:lnSpc>
                <a:spcPct val="100000"/>
              </a:lnSpc>
              <a:spcBef>
                <a:spcPct val="30000"/>
              </a:spcBef>
              <a:spcAft>
                <a:spcPct val="0"/>
              </a:spcAft>
              <a:buClrTx/>
              <a:buSzTx/>
              <a:buFontTx/>
              <a:buNone/>
              <a:tabLst/>
              <a:defRPr/>
            </a:pPr>
            <a:r>
              <a:rPr lang="nl-NL" altLang="nl-NL" b="0" dirty="0"/>
              <a:t>In 2021 vonden 105.000 SEH-bezoeken plaats door een privé-valongeval. </a:t>
            </a:r>
            <a:r>
              <a:rPr lang="nl-NL" altLang="nl-NL" dirty="0"/>
              <a:t>Dit betekent dat er omgerekend ongeveer elke 5 minuten een 65+ op een SEH-afdeling wordt behandeld met letsel door een privé-valongeval. </a:t>
            </a:r>
          </a:p>
          <a:p>
            <a:pPr marL="0" marR="0" indent="0" algn="l" defTabSz="914400" rtl="0" eaLnBrk="0" fontAlgn="base" latinLnBrk="0" hangingPunct="0">
              <a:lnSpc>
                <a:spcPct val="100000"/>
              </a:lnSpc>
              <a:spcBef>
                <a:spcPct val="30000"/>
              </a:spcBef>
              <a:spcAft>
                <a:spcPct val="0"/>
              </a:spcAft>
              <a:buClrTx/>
              <a:buSzTx/>
              <a:buFontTx/>
              <a:buNone/>
              <a:tabLst/>
              <a:defRPr/>
            </a:pPr>
            <a:endParaRPr lang="nl-NL" altLang="nl-NL" dirty="0"/>
          </a:p>
          <a:p>
            <a:pPr marL="0" marR="0" indent="0" algn="l" defTabSz="914400" rtl="0" eaLnBrk="0" fontAlgn="base" latinLnBrk="0" hangingPunct="0">
              <a:lnSpc>
                <a:spcPct val="100000"/>
              </a:lnSpc>
              <a:spcBef>
                <a:spcPct val="30000"/>
              </a:spcBef>
              <a:spcAft>
                <a:spcPct val="0"/>
              </a:spcAft>
              <a:buClrTx/>
              <a:buSzTx/>
              <a:buFontTx/>
              <a:buNone/>
              <a:tabLst/>
              <a:defRPr/>
            </a:pPr>
            <a:r>
              <a:rPr lang="nl-NL" altLang="nl-NL" dirty="0"/>
              <a:t>De meeste valongelukken vinden plaats in en om het huis (43%). Deze valongevallen vinden met name plaats op de </a:t>
            </a:r>
            <a:r>
              <a:rPr lang="nl-NL" altLang="nl-NL" dirty="0" err="1"/>
              <a:t>trap,in</a:t>
            </a:r>
            <a:r>
              <a:rPr lang="nl-NL" altLang="nl-NL" dirty="0"/>
              <a:t> de sanitaire ruimte en komen voornamelijk door struikelen.</a:t>
            </a:r>
          </a:p>
          <a:p>
            <a:pPr marL="0" marR="0" indent="0" algn="l" defTabSz="914400" rtl="0" eaLnBrk="0" fontAlgn="base" latinLnBrk="0" hangingPunct="0">
              <a:lnSpc>
                <a:spcPct val="100000"/>
              </a:lnSpc>
              <a:spcBef>
                <a:spcPct val="30000"/>
              </a:spcBef>
              <a:spcAft>
                <a:spcPct val="0"/>
              </a:spcAft>
              <a:buClrTx/>
              <a:buSzTx/>
              <a:buFontTx/>
              <a:buNone/>
              <a:tabLst/>
              <a:defRPr/>
            </a:pPr>
            <a:endParaRPr lang="nl-NL" altLang="nl-NL" dirty="0"/>
          </a:p>
          <a:p>
            <a:pPr>
              <a:defRPr/>
            </a:pPr>
            <a:r>
              <a:rPr kumimoji="1" lang="nl-NL" sz="1200" b="0" i="0" u="none" strike="noStrike" kern="1200" baseline="0" dirty="0">
                <a:solidFill>
                  <a:schemeClr val="tx1"/>
                </a:solidFill>
                <a:latin typeface="Times New Roman" panose="02020603050405020304" pitchFamily="18" charset="0"/>
                <a:ea typeface="MS PGothic" panose="020B0600070205080204" pitchFamily="34" charset="-128"/>
                <a:cs typeface="+mn-cs"/>
              </a:rPr>
              <a:t>Een valongeval heeft veel impact op de zelfredzaamheid van ouderen, het langer thuis kunnen wonen en de kwaliteit van leven.</a:t>
            </a:r>
          </a:p>
          <a:p>
            <a:pPr>
              <a:defRPr/>
            </a:pPr>
            <a:endParaRPr kumimoji="1" lang="nl-NL" sz="1200" b="0" i="0" u="none" strike="noStrike" kern="1200" baseline="0" dirty="0">
              <a:solidFill>
                <a:schemeClr val="tx1"/>
              </a:solidFill>
              <a:latin typeface="Times New Roman" panose="02020603050405020304" pitchFamily="18" charset="0"/>
              <a:ea typeface="MS PGothic" panose="020B0600070205080204" pitchFamily="34" charset="-128"/>
              <a:cs typeface="+mn-cs"/>
            </a:endParaRPr>
          </a:p>
          <a:p>
            <a:pPr>
              <a:defRPr/>
            </a:pPr>
            <a:endParaRPr kumimoji="1" lang="nl-NL" sz="1200" b="0" i="0" u="none" strike="noStrike" kern="1200" baseline="0" dirty="0">
              <a:solidFill>
                <a:schemeClr val="tx1"/>
              </a:solidFill>
              <a:latin typeface="Times New Roman" panose="02020603050405020304" pitchFamily="18" charset="0"/>
              <a:ea typeface="MS PGothic" panose="020B0600070205080204" pitchFamily="34" charset="-128"/>
              <a:cs typeface="+mn-cs"/>
            </a:endParaRPr>
          </a:p>
          <a:p>
            <a:pPr>
              <a:defRPr/>
            </a:pPr>
            <a:r>
              <a:rPr lang="nl-NL" altLang="nl-NL" dirty="0"/>
              <a:t>Bron: </a:t>
            </a:r>
            <a:r>
              <a:rPr lang="nl-NL" dirty="0" err="1">
                <a:hlinkClick r:id="rId3"/>
              </a:rPr>
              <a:t>Infographic</a:t>
            </a:r>
            <a:r>
              <a:rPr lang="nl-NL" dirty="0">
                <a:hlinkClick r:id="rId3"/>
              </a:rPr>
              <a:t> Valongevallen 65-plussers 2021 | VeiligheidNL</a:t>
            </a:r>
            <a:endParaRPr lang="nl-NL" altLang="nl-NL" dirty="0"/>
          </a:p>
          <a:p>
            <a:pPr>
              <a:defRPr/>
            </a:pPr>
            <a:endParaRPr lang="nl-NL" altLang="nl-NL" dirty="0"/>
          </a:p>
          <a:p>
            <a:pPr>
              <a:defRPr/>
            </a:pPr>
            <a:endParaRPr lang="nl-NL" altLang="nl-NL" dirty="0"/>
          </a:p>
        </p:txBody>
      </p:sp>
      <p:sp>
        <p:nvSpPr>
          <p:cNvPr id="14340" name="Tijdelijke aanduiding voor dianummer 3"/>
          <p:cNvSpPr>
            <a:spLocks noGrp="1"/>
          </p:cNvSpPr>
          <p:nvPr>
            <p:ph type="sldNum" sz="quarter" idx="5"/>
          </p:nvPr>
        </p:nvSpPr>
        <p:spPr>
          <a:noFill/>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DA3D4F-C49A-4888-83EC-5CB657E3333C}" type="slidenum">
              <a:rPr kumimoji="0" lang="nl-NL" altLang="nl-NL" sz="1200" b="0" i="0"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903567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jdelijke aanduiding voor dia-afbeelding 1"/>
          <p:cNvSpPr>
            <a:spLocks noGrp="1" noRot="1" noChangeAspect="1" noTextEdit="1"/>
          </p:cNvSpPr>
          <p:nvPr>
            <p:ph type="sldImg"/>
          </p:nvPr>
        </p:nvSpPr>
        <p:spPr>
          <a:ln/>
        </p:spPr>
      </p:sp>
      <p:sp>
        <p:nvSpPr>
          <p:cNvPr id="13315" name="Tijdelijke aanduiding voor notities 2"/>
          <p:cNvSpPr>
            <a:spLocks noGrp="1"/>
          </p:cNvSpPr>
          <p:nvPr>
            <p:ph type="body" idx="1"/>
          </p:nvPr>
        </p:nvSpPr>
        <p:spPr/>
        <p:txBody>
          <a:bodyPr/>
          <a:lstStyle/>
          <a:p>
            <a:pPr>
              <a:defRPr/>
            </a:pPr>
            <a:endParaRPr kumimoji="1" lang="nl-NL" sz="1200" b="0" i="0" u="none" strike="noStrike" kern="1200" baseline="0" dirty="0">
              <a:solidFill>
                <a:schemeClr val="tx1"/>
              </a:solidFill>
              <a:latin typeface="Times New Roman" panose="02020603050405020304" pitchFamily="18" charset="0"/>
              <a:ea typeface="MS PGothic" panose="020B0600070205080204" pitchFamily="34" charset="-128"/>
              <a:cs typeface="+mn-cs"/>
            </a:endParaRPr>
          </a:p>
          <a:p>
            <a:pPr>
              <a:defRPr/>
            </a:pPr>
            <a:r>
              <a:rPr lang="nl-NL" altLang="nl-NL" dirty="0"/>
              <a:t>Bij 80.200 gevallen is er sprake van ernstig letsel (ter info = letsels die nadere diagnose behoeven, zoals fracturen en hersenletsel). </a:t>
            </a:r>
          </a:p>
          <a:p>
            <a:pPr>
              <a:defRPr/>
            </a:pPr>
            <a:r>
              <a:rPr lang="nl-NL" altLang="nl-NL" dirty="0"/>
              <a:t>Hersenletsel en heupfracturen komen het meest voor, gevolgd door polsfracturen (ter info = resp. 18%, 15%, 11%). </a:t>
            </a:r>
          </a:p>
          <a:p>
            <a:pPr>
              <a:defRPr/>
            </a:pPr>
            <a:endParaRPr lang="en-US" altLang="nl-NL" dirty="0"/>
          </a:p>
          <a:p>
            <a:pPr>
              <a:defRPr/>
            </a:pPr>
            <a:r>
              <a:rPr lang="nl-NL" altLang="nl-NL" dirty="0"/>
              <a:t>36.200 65-plussers werden in 2021 in het ziekenhuis opgenomen.</a:t>
            </a:r>
          </a:p>
          <a:p>
            <a:pPr>
              <a:defRPr/>
            </a:pPr>
            <a:endParaRPr lang="nl-NL" altLang="nl-NL" dirty="0"/>
          </a:p>
          <a:p>
            <a:pPr>
              <a:defRPr/>
            </a:pPr>
            <a:r>
              <a:rPr lang="nl-NL" altLang="nl-NL" dirty="0"/>
              <a:t>In 2021 is er weer een stijging van valongelukken te zien. </a:t>
            </a:r>
          </a:p>
          <a:p>
            <a:pPr>
              <a:defRPr/>
            </a:pPr>
            <a:endParaRPr lang="nl-NL" altLang="nl-NL" dirty="0"/>
          </a:p>
          <a:p>
            <a:pPr>
              <a:defRPr/>
            </a:pPr>
            <a:r>
              <a:rPr lang="nl-NL" altLang="nl-NL" dirty="0"/>
              <a:t>Dit geeft de ernst van het probleem rond vallen bij 65+ aan. Een val kan ernstige problemen veroorzaken. Enkele voorbeelden:</a:t>
            </a:r>
          </a:p>
          <a:p>
            <a:pPr>
              <a:defRPr/>
            </a:pPr>
            <a:r>
              <a:rPr lang="nl-NL" altLang="nl-NL" dirty="0"/>
              <a:t>-Een ziekenhuisopname</a:t>
            </a:r>
          </a:p>
          <a:p>
            <a:pPr>
              <a:defRPr/>
            </a:pPr>
            <a:r>
              <a:rPr lang="nl-NL" altLang="nl-NL" dirty="0"/>
              <a:t>-Een revalidatie</a:t>
            </a:r>
          </a:p>
          <a:p>
            <a:pPr>
              <a:defRPr/>
            </a:pPr>
            <a:r>
              <a:rPr lang="nl-NL" altLang="nl-NL" dirty="0"/>
              <a:t>-Verlies van zelfstandigheid, van een vitale oudere naar een kwetsbare oudere</a:t>
            </a:r>
          </a:p>
          <a:p>
            <a:pPr>
              <a:defRPr/>
            </a:pPr>
            <a:r>
              <a:rPr lang="nl-NL" altLang="nl-NL" dirty="0"/>
              <a:t>-En helaas ook veel ouderen overlijden door een val (5209 in 2021 dat betekent 14 per dag)</a:t>
            </a:r>
          </a:p>
          <a:p>
            <a:pPr>
              <a:defRPr/>
            </a:pPr>
            <a:endParaRPr lang="nl-NL" altLang="nl-NL" dirty="0"/>
          </a:p>
          <a:p>
            <a:pPr>
              <a:defRPr/>
            </a:pPr>
            <a:r>
              <a:rPr lang="nl-NL" altLang="nl-NL" dirty="0"/>
              <a:t>Maatschappelijke ontwikkelingen:</a:t>
            </a:r>
          </a:p>
          <a:p>
            <a:pPr marL="171450" indent="-171450">
              <a:buFontTx/>
              <a:buChar char="-"/>
              <a:defRPr/>
            </a:pPr>
            <a:r>
              <a:rPr lang="nl-NL" altLang="nl-NL" dirty="0"/>
              <a:t>Dubbele vergrijzing: toename van het aantal ouderen en een steeds groter aantal daarvan is 75+</a:t>
            </a:r>
          </a:p>
          <a:p>
            <a:pPr marL="171450" indent="-171450">
              <a:buFontTx/>
              <a:buChar char="-"/>
              <a:defRPr/>
            </a:pPr>
            <a:r>
              <a:rPr lang="nl-NL" dirty="0"/>
              <a:t>Aandeel 85-plussers stijgt de komende 10 jaar met 150%</a:t>
            </a:r>
            <a:endParaRPr lang="nl-NL" altLang="nl-NL" dirty="0"/>
          </a:p>
          <a:p>
            <a:pPr marL="171450" indent="-171450">
              <a:buFontTx/>
              <a:buChar char="-"/>
              <a:defRPr/>
            </a:pPr>
            <a:r>
              <a:rPr lang="nl-NL" altLang="nl-NL" dirty="0"/>
              <a:t>Ouderen blijven steeds langer, met meer aandoeningen en in een kwetsbare situatie </a:t>
            </a:r>
            <a:r>
              <a:rPr lang="nl-NL" altLang="nl-NL" dirty="0" err="1"/>
              <a:t>thuiswonen</a:t>
            </a:r>
            <a:endParaRPr lang="nl-NL" altLang="nl-NL" dirty="0"/>
          </a:p>
          <a:p>
            <a:pPr marL="0" indent="0">
              <a:buFontTx/>
              <a:buNone/>
              <a:defRPr/>
            </a:pPr>
            <a:endParaRPr lang="nl-NL" altLang="nl-NL" dirty="0"/>
          </a:p>
          <a:p>
            <a:pPr>
              <a:defRPr/>
            </a:pPr>
            <a:endParaRPr lang="nl-NL" altLang="nl-NL"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l-NL" altLang="nl-NL" dirty="0"/>
              <a:t>Bron: </a:t>
            </a:r>
            <a:r>
              <a:rPr lang="nl-NL" dirty="0" err="1">
                <a:hlinkClick r:id="rId3"/>
              </a:rPr>
              <a:t>Infographic</a:t>
            </a:r>
            <a:r>
              <a:rPr lang="nl-NL" dirty="0">
                <a:hlinkClick r:id="rId3"/>
              </a:rPr>
              <a:t> Valongevallen 65-plussers 2021 | VeiligheidNL</a:t>
            </a:r>
            <a:endParaRPr lang="nl-NL"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nl-NL" altLang="nl-NL"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nl-NL" altLang="nl-NL" dirty="0"/>
          </a:p>
          <a:p>
            <a:pPr>
              <a:defRPr/>
            </a:pPr>
            <a:endParaRPr lang="nl-NL" altLang="nl-NL" dirty="0"/>
          </a:p>
          <a:p>
            <a:pPr>
              <a:defRPr/>
            </a:pPr>
            <a:endParaRPr lang="nl-NL" altLang="nl-NL" dirty="0"/>
          </a:p>
          <a:p>
            <a:pPr>
              <a:defRPr/>
            </a:pPr>
            <a:endParaRPr lang="nl-NL" altLang="nl-NL" dirty="0"/>
          </a:p>
          <a:p>
            <a:pPr>
              <a:defRPr/>
            </a:pPr>
            <a:endParaRPr lang="nl-NL" altLang="nl-NL" dirty="0"/>
          </a:p>
          <a:p>
            <a:pPr>
              <a:defRPr/>
            </a:pPr>
            <a:endParaRPr lang="nl-NL" altLang="nl-NL" dirty="0"/>
          </a:p>
          <a:p>
            <a:pPr>
              <a:defRPr/>
            </a:pPr>
            <a:endParaRPr lang="nl-NL" altLang="nl-NL" dirty="0"/>
          </a:p>
          <a:p>
            <a:pPr>
              <a:defRPr/>
            </a:pPr>
            <a:endParaRPr lang="nl-NL" altLang="nl-NL" dirty="0"/>
          </a:p>
          <a:p>
            <a:pPr>
              <a:defRPr/>
            </a:pPr>
            <a:endParaRPr lang="nl-NL" altLang="nl-NL" dirty="0"/>
          </a:p>
        </p:txBody>
      </p:sp>
      <p:sp>
        <p:nvSpPr>
          <p:cNvPr id="14340" name="Tijdelijke aanduiding voor dianummer 3"/>
          <p:cNvSpPr>
            <a:spLocks noGrp="1"/>
          </p:cNvSpPr>
          <p:nvPr>
            <p:ph type="sldNum" sz="quarter" idx="5"/>
          </p:nvPr>
        </p:nvSpPr>
        <p:spPr>
          <a:noFill/>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DA3D4F-C49A-4888-83EC-5CB657E3333C}" type="slidenum">
              <a:rPr kumimoji="0" lang="nl-NL" altLang="nl-NL" sz="1200" b="0" i="0"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4044127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err="1">
                <a:solidFill>
                  <a:schemeClr val="tx1"/>
                </a:solidFill>
                <a:effectLst/>
                <a:highlight>
                  <a:srgbClr val="FFFF00"/>
                </a:highlight>
                <a:latin typeface="+mn-lt"/>
                <a:ea typeface="+mn-ea"/>
                <a:cs typeface="+mn-cs"/>
              </a:rPr>
              <a:t>VeiligheidNL</a:t>
            </a:r>
            <a:r>
              <a:rPr lang="nl-NL" sz="1200" kern="1200" dirty="0">
                <a:solidFill>
                  <a:schemeClr val="tx1"/>
                </a:solidFill>
                <a:effectLst/>
                <a:highlight>
                  <a:srgbClr val="FFFF00"/>
                </a:highlight>
                <a:latin typeface="+mn-lt"/>
                <a:ea typeface="+mn-ea"/>
                <a:cs typeface="+mn-cs"/>
              </a:rPr>
              <a:t> onderzocht dat bij gelijkblijvend beleid, binnen 10 jaar de SEH-opnamen ten gevolge van een val met 50% toenemen en de directe medische kosten verdubbelen. De druk op de zorg is nu al groot en wordt alleen maar groter als we valpreventie niet structureel aanpakken. En dat kan, want  effectieve valpreventie is beschikbaar en loont! Valpreventie is kosteneffectief.</a:t>
            </a:r>
          </a:p>
          <a:p>
            <a:r>
              <a:rPr lang="nl-NL" sz="1200" kern="1200" dirty="0">
                <a:solidFill>
                  <a:schemeClr val="tx1"/>
                </a:solidFill>
                <a:effectLst/>
                <a:highlight>
                  <a:srgbClr val="FFFF00"/>
                </a:highlight>
                <a:latin typeface="+mn-lt"/>
                <a:ea typeface="+mn-ea"/>
                <a:cs typeface="+mn-cs"/>
              </a:rPr>
              <a:t> </a:t>
            </a:r>
          </a:p>
          <a:p>
            <a:r>
              <a:rPr lang="nl-NL" sz="1200" kern="1200" dirty="0">
                <a:solidFill>
                  <a:schemeClr val="tx1"/>
                </a:solidFill>
                <a:effectLst/>
                <a:highlight>
                  <a:srgbClr val="FFFF00"/>
                </a:highlight>
                <a:latin typeface="+mn-lt"/>
                <a:ea typeface="+mn-ea"/>
                <a:cs typeface="+mn-cs"/>
              </a:rPr>
              <a:t>Optioneel om film te laten zien van VeiligheidNL ‘Effectieve valpreventie vereist inzet en samenwerking’</a:t>
            </a:r>
          </a:p>
          <a:p>
            <a:r>
              <a:rPr lang="nl-NL" sz="1200" kern="1200" dirty="0">
                <a:solidFill>
                  <a:schemeClr val="tx1"/>
                </a:solidFill>
                <a:effectLst/>
                <a:highlight>
                  <a:srgbClr val="FFFF00"/>
                </a:highlight>
                <a:latin typeface="+mn-lt"/>
                <a:ea typeface="+mn-ea"/>
                <a:cs typeface="+mn-cs"/>
                <a:hlinkClick r:id="rId3">
                  <a:extLst>
                    <a:ext uri="{A12FA001-AC4F-418D-AE19-62706E023703}">
                      <ahyp:hlinkClr xmlns:ahyp="http://schemas.microsoft.com/office/drawing/2018/hyperlinkcolor" val="tx"/>
                    </a:ext>
                  </a:extLst>
                </a:hlinkClick>
              </a:rPr>
              <a:t>https://www.youtube.com/watch?v=XorE1PwA49g</a:t>
            </a:r>
            <a:r>
              <a:rPr lang="nl-NL" sz="1200" kern="1200" dirty="0">
                <a:solidFill>
                  <a:schemeClr val="tx1"/>
                </a:solidFill>
                <a:effectLst/>
                <a:highlight>
                  <a:srgbClr val="FFFF00"/>
                </a:highlight>
                <a:latin typeface="+mn-lt"/>
                <a:ea typeface="+mn-ea"/>
                <a:cs typeface="+mn-cs"/>
              </a:rPr>
              <a:t> </a:t>
            </a:r>
          </a:p>
          <a:p>
            <a:r>
              <a:rPr lang="nl-NL" sz="1200" kern="1200" dirty="0">
                <a:solidFill>
                  <a:schemeClr val="tx1"/>
                </a:solidFill>
                <a:effectLst/>
                <a:highlight>
                  <a:srgbClr val="FFFF00"/>
                </a:highlight>
                <a:latin typeface="+mn-lt"/>
                <a:ea typeface="+mn-ea"/>
                <a:cs typeface="+mn-cs"/>
              </a:rPr>
              <a:t> </a:t>
            </a:r>
          </a:p>
          <a:p>
            <a:pPr marL="0" marR="0" lvl="0" indent="0" algn="l" defTabSz="914400" rtl="0" eaLnBrk="1" fontAlgn="auto" latinLnBrk="0" hangingPunct="1">
              <a:lnSpc>
                <a:spcPct val="115000"/>
              </a:lnSpc>
              <a:spcBef>
                <a:spcPct val="0"/>
              </a:spcBef>
              <a:spcAft>
                <a:spcPts val="0"/>
              </a:spcAft>
              <a:buClrTx/>
              <a:buSzTx/>
              <a:buFontTx/>
              <a:buNone/>
              <a:tabLst/>
              <a:defRPr/>
            </a:pPr>
            <a:r>
              <a:rPr lang="nl-NL" altLang="nl-NL" dirty="0"/>
              <a:t>Bron: </a:t>
            </a:r>
            <a:r>
              <a:rPr lang="nl-NL" dirty="0" err="1">
                <a:hlinkClick r:id="rId4"/>
              </a:rPr>
              <a:t>Infographic</a:t>
            </a:r>
            <a:r>
              <a:rPr lang="nl-NL" dirty="0">
                <a:hlinkClick r:id="rId4"/>
              </a:rPr>
              <a:t> Valongevallen 65-plussers 2021 | VeiligheidNL</a:t>
            </a:r>
            <a:endParaRPr lang="nl-NL" dirty="0"/>
          </a:p>
          <a:p>
            <a:pPr>
              <a:lnSpc>
                <a:spcPct val="115000"/>
              </a:lnSpc>
              <a:spcBef>
                <a:spcPct val="0"/>
              </a:spcBef>
              <a:defRPr/>
            </a:pPr>
            <a:r>
              <a:rPr lang="nl-NL" sz="1200" b="0" i="0" u="none" strike="noStrike" kern="1200" baseline="0" dirty="0">
                <a:solidFill>
                  <a:schemeClr val="tx1"/>
                </a:solidFill>
                <a:latin typeface="+mn-lt"/>
                <a:ea typeface="+mn-ea"/>
                <a:cs typeface="+mn-cs"/>
              </a:rPr>
              <a:t>Bron: VeiligheidNL</a:t>
            </a:r>
          </a:p>
          <a:p>
            <a:pPr>
              <a:lnSpc>
                <a:spcPct val="115000"/>
              </a:lnSpc>
              <a:spcBef>
                <a:spcPct val="0"/>
              </a:spcBef>
              <a:defRPr/>
            </a:pPr>
            <a:endParaRPr lang="nl-NL" sz="1200" b="0" i="0" u="none" strike="noStrike" kern="1200" baseline="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l-NL" altLang="nl-NL" dirty="0"/>
              <a:t>Extra informatie bij cijfers en prognose:</a:t>
            </a:r>
          </a:p>
          <a:p>
            <a:pPr marL="0" marR="0" lvl="0" indent="0" algn="l" defTabSz="914400" rtl="0" eaLnBrk="0" fontAlgn="base" latinLnBrk="0" hangingPunct="0">
              <a:lnSpc>
                <a:spcPct val="100000"/>
              </a:lnSpc>
              <a:spcBef>
                <a:spcPct val="30000"/>
              </a:spcBef>
              <a:spcAft>
                <a:spcPct val="0"/>
              </a:spcAft>
              <a:buClrTx/>
              <a:buSzTx/>
              <a:buFontTx/>
              <a:buNone/>
              <a:tabLst/>
              <a:defRPr/>
            </a:pPr>
            <a:r>
              <a:rPr lang="nl-NL" b="0" i="0" dirty="0">
                <a:solidFill>
                  <a:srgbClr val="26384B"/>
                </a:solidFill>
                <a:effectLst/>
                <a:latin typeface="Inter"/>
              </a:rPr>
              <a:t>Bij gelijkblijvend beleid neemt het aantal Spoedeisende Hulp opnamen door een val in 10 jaar tijd met bijna 50% toe en verdubbelen de directe medische kosten. Het op grote schaal uitvoeren van effectieve valpreventie activiteiten voor ouderen met een verhoogd valrisico is essentieel om de druk op de zorg te verminderen en zelfredzaamheid van ouderen te behouden. Reden voor het kabinet om het landelijk verder brengen van effectieve valpreventie als maatregel op te nemen in het Coalitieakkoord. Om de maatregel uit het Coalitieakkoord uit te voeren stelt VWS, met ondersteuning van VeiligheidNL, een Landelijk Programmaplan Valpreventie 2023 op. Vanaf 2023 zal valpreventie in Nederland breed in de praktijk worden gebracht. </a:t>
            </a:r>
          </a:p>
          <a:p>
            <a:pPr>
              <a:lnSpc>
                <a:spcPct val="115000"/>
              </a:lnSpc>
              <a:spcBef>
                <a:spcPct val="0"/>
              </a:spcBef>
              <a:defRPr/>
            </a:pPr>
            <a:endParaRPr lang="en-US" sz="1200" b="0" i="0" u="none" strike="noStrike" kern="1200" baseline="0" dirty="0">
              <a:solidFill>
                <a:schemeClr val="tx1"/>
              </a:solidFill>
              <a:latin typeface="+mn-lt"/>
              <a:ea typeface="+mn-ea"/>
              <a:cs typeface="+mn-cs"/>
            </a:endParaRPr>
          </a:p>
          <a:p>
            <a:pPr>
              <a:lnSpc>
                <a:spcPct val="115000"/>
              </a:lnSpc>
              <a:spcBef>
                <a:spcPct val="0"/>
              </a:spcBef>
              <a:defRPr/>
            </a:pPr>
            <a:endParaRPr lang="nl-NL" sz="1200" b="0" i="0" u="none" strike="noStrike" kern="1200" baseline="0" dirty="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5</a:t>
            </a:fld>
            <a:endParaRPr lang="nl-NL"/>
          </a:p>
        </p:txBody>
      </p:sp>
    </p:spTree>
    <p:extLst>
      <p:ext uri="{BB962C8B-B14F-4D97-AF65-F5344CB8AC3E}">
        <p14:creationId xmlns:p14="http://schemas.microsoft.com/office/powerpoint/2010/main" val="2003545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80000"/>
              </a:lnSpc>
            </a:pPr>
            <a:r>
              <a:rPr lang="nl-NL" sz="1200" noProof="0" dirty="0">
                <a:latin typeface="Univers 45 Light" pitchFamily="34" charset="0"/>
              </a:rPr>
              <a:t>Valongevallen bij ouderen zijn een multifactorieel probleem. Er zijn veel verschillende risicofactoren die kunnen leiden tot het verlies van evenwicht, struikelen en/of uitglijden met als gevolg een val (Deandrea,etal.,2010)(Hopewell,etal.,2018). </a:t>
            </a:r>
          </a:p>
          <a:p>
            <a:pPr>
              <a:lnSpc>
                <a:spcPct val="80000"/>
              </a:lnSpc>
            </a:pPr>
            <a:r>
              <a:rPr lang="nl-NL" sz="1200" kern="1200" noProof="0" dirty="0">
                <a:solidFill>
                  <a:schemeClr val="tx1"/>
                </a:solidFill>
                <a:latin typeface="Univers 45 Light" pitchFamily="34" charset="0"/>
                <a:ea typeface="+mn-ea"/>
                <a:cs typeface="+mn-cs"/>
              </a:rPr>
              <a:t>Biologische factoren zoals verminderde spierkracht, verminderd zicht, duizeligheid, orthostatische hypotensie en chronische aandoeningen als ziekte van Parkinson, incontinentie en dementie kunnen een rol spelen. </a:t>
            </a:r>
          </a:p>
          <a:p>
            <a:pPr>
              <a:lnSpc>
                <a:spcPct val="80000"/>
              </a:lnSpc>
            </a:pPr>
            <a:r>
              <a:rPr lang="nl-NL" sz="1200" kern="1200" noProof="0" dirty="0">
                <a:solidFill>
                  <a:schemeClr val="tx1"/>
                </a:solidFill>
                <a:latin typeface="Univers 45 Light" pitchFamily="34" charset="0"/>
                <a:ea typeface="+mn-ea"/>
                <a:cs typeface="+mn-cs"/>
              </a:rPr>
              <a:t>Ook angst om te vallen kan de kans op een val vergroten. Deze factoren beïnvloeden het vermogen om adequaat om te gaan met omgevingsrisico’s, zoals gladde vloeren, obstakels, losliggende tegels en trappen. Gedrag zoals niet goed opletten, dragen van glad schoeisel, inactiviteit etc. speelt daarbij ook een rol. </a:t>
            </a:r>
          </a:p>
          <a:p>
            <a:pPr>
              <a:lnSpc>
                <a:spcPct val="80000"/>
              </a:lnSpc>
            </a:pPr>
            <a:endParaRPr lang="nl-NL" sz="1200" kern="1200" noProof="0" dirty="0">
              <a:solidFill>
                <a:schemeClr val="tx1"/>
              </a:solidFill>
              <a:latin typeface="Univers 45 Light" pitchFamily="34" charset="0"/>
              <a:ea typeface="+mn-ea"/>
              <a:cs typeface="+mn-cs"/>
            </a:endParaRPr>
          </a:p>
          <a:p>
            <a:pPr>
              <a:lnSpc>
                <a:spcPct val="80000"/>
              </a:lnSpc>
            </a:pPr>
            <a:r>
              <a:rPr lang="nl-NL" sz="1200" kern="1200" noProof="0" dirty="0">
                <a:solidFill>
                  <a:schemeClr val="tx1"/>
                </a:solidFill>
                <a:latin typeface="Univers 45 Light" pitchFamily="34" charset="0"/>
                <a:ea typeface="+mn-ea"/>
                <a:cs typeface="+mn-cs"/>
              </a:rPr>
              <a:t>Bij een val is meestal sprake van een interactie van meerdere factoren. </a:t>
            </a:r>
          </a:p>
          <a:p>
            <a:pPr>
              <a:lnSpc>
                <a:spcPct val="80000"/>
              </a:lnSpc>
            </a:pPr>
            <a:endParaRPr lang="nl-NL" sz="1200" kern="1200" noProof="0" dirty="0">
              <a:solidFill>
                <a:schemeClr val="tx1"/>
              </a:solidFill>
              <a:latin typeface="Univers 45 Light" pitchFamily="34" charset="0"/>
              <a:ea typeface="+mn-ea"/>
              <a:cs typeface="+mn-cs"/>
            </a:endParaRPr>
          </a:p>
          <a:p>
            <a:pPr>
              <a:lnSpc>
                <a:spcPct val="80000"/>
              </a:lnSpc>
            </a:pPr>
            <a:r>
              <a:rPr lang="nl-NL" sz="1200" kern="1200" noProof="0" dirty="0">
                <a:solidFill>
                  <a:schemeClr val="tx1"/>
                </a:solidFill>
                <a:latin typeface="Univers 45 Light" pitchFamily="34" charset="0"/>
                <a:ea typeface="+mn-ea"/>
                <a:cs typeface="+mn-cs"/>
              </a:rPr>
              <a:t>Bron: VeiligheidNL, zie Whitepaper-Wat werkt in valpreventie bij thuiswonende ouderen.</a:t>
            </a:r>
            <a:endParaRPr lang="nl-NL" sz="1200" noProof="0" dirty="0">
              <a:latin typeface="Univers 45 Light" pitchFamily="34" charset="0"/>
            </a:endParaRPr>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6</a:t>
            </a:fld>
            <a:endParaRPr lang="nl-NL" dirty="0"/>
          </a:p>
        </p:txBody>
      </p:sp>
    </p:spTree>
    <p:extLst>
      <p:ext uri="{BB962C8B-B14F-4D97-AF65-F5344CB8AC3E}">
        <p14:creationId xmlns:p14="http://schemas.microsoft.com/office/powerpoint/2010/main" val="3207514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kumimoji="1" lang="nl-NL" sz="1200" b="0" i="0" u="none" strike="noStrike" kern="1200" baseline="0" dirty="0">
                <a:solidFill>
                  <a:schemeClr val="tx1"/>
                </a:solidFill>
                <a:latin typeface="Times New Roman" panose="02020603050405020304" pitchFamily="18" charset="0"/>
                <a:ea typeface="MS PGothic" panose="020B0600070205080204" pitchFamily="34" charset="-128"/>
                <a:cs typeface="+mn-cs"/>
              </a:rPr>
              <a:t>Optioneel om te laten zien.</a:t>
            </a:r>
          </a:p>
          <a:p>
            <a:r>
              <a:rPr kumimoji="1" lang="nl-NL" sz="1200" b="1" i="0" u="none" strike="noStrike" kern="1200" baseline="0" dirty="0">
                <a:solidFill>
                  <a:schemeClr val="tx1"/>
                </a:solidFill>
                <a:latin typeface="Times New Roman" panose="02020603050405020304" pitchFamily="18" charset="0"/>
                <a:ea typeface="MS PGothic" panose="020B0600070205080204" pitchFamily="34" charset="-128"/>
                <a:cs typeface="+mn-cs"/>
              </a:rPr>
              <a:t>Dit filmpje geeft een indruk van de verschillende oorzaken van vallen. </a:t>
            </a:r>
            <a:r>
              <a:rPr kumimoji="1" lang="nl-NL" sz="1200" b="0" i="0" u="none" strike="noStrike" kern="1200" baseline="0" dirty="0">
                <a:solidFill>
                  <a:schemeClr val="tx1"/>
                </a:solidFill>
                <a:latin typeface="Times New Roman" panose="02020603050405020304" pitchFamily="18" charset="0"/>
                <a:ea typeface="MS PGothic" panose="020B0600070205080204" pitchFamily="34" charset="-128"/>
                <a:cs typeface="+mn-cs"/>
              </a:rPr>
              <a:t>Filmpje tonen t/m 39 seconden</a:t>
            </a:r>
          </a:p>
          <a:p>
            <a:r>
              <a:rPr lang="nl-NL" dirty="0"/>
              <a:t>Bron: https://www.zorgvoorbeter.nl/valpreventie-ouderen/oorzaak-vallen </a:t>
            </a:r>
          </a:p>
          <a:p>
            <a:endParaRPr kumimoji="1" lang="nl-NL" sz="1200" b="0" u="none" strike="noStrike" kern="1200" dirty="0">
              <a:solidFill>
                <a:schemeClr val="tx1"/>
              </a:solidFill>
              <a:effectLst/>
              <a:latin typeface="Times New Roman" panose="02020603050405020304" pitchFamily="18" charset="0"/>
              <a:ea typeface="MS PGothic" panose="020B0600070205080204" pitchFamily="34" charset="-128"/>
              <a:cs typeface="+mn-cs"/>
            </a:endParaRPr>
          </a:p>
          <a:p>
            <a:r>
              <a:rPr kumimoji="1" lang="nl-NL" sz="1200" b="0" u="none" strike="noStrike" kern="1200" dirty="0">
                <a:solidFill>
                  <a:schemeClr val="tx1"/>
                </a:solidFill>
                <a:effectLst/>
                <a:latin typeface="Times New Roman" panose="02020603050405020304" pitchFamily="18" charset="0"/>
                <a:ea typeface="MS PGothic" panose="020B0600070205080204" pitchFamily="34" charset="-128"/>
                <a:cs typeface="+mn-cs"/>
              </a:rPr>
              <a:t>Verschillende oorzaken van vallen:</a:t>
            </a:r>
          </a:p>
          <a:p>
            <a:r>
              <a:rPr kumimoji="1" lang="nl-NL" sz="1200" b="0" kern="1200" dirty="0">
                <a:solidFill>
                  <a:schemeClr val="tx1"/>
                </a:solidFill>
                <a:effectLst/>
                <a:latin typeface="Times New Roman" panose="02020603050405020304" pitchFamily="18" charset="0"/>
                <a:ea typeface="MS PGothic" panose="020B0600070205080204" pitchFamily="34" charset="-128"/>
                <a:cs typeface="+mn-cs"/>
              </a:rPr>
              <a:t>De oorzaken van valongelukken zijn in twee groepen te verdelen.</a:t>
            </a:r>
          </a:p>
          <a:p>
            <a:r>
              <a:rPr kumimoji="1" lang="nl-NL" sz="1200" b="0" kern="1200" dirty="0">
                <a:solidFill>
                  <a:schemeClr val="tx1"/>
                </a:solidFill>
                <a:effectLst/>
                <a:latin typeface="Times New Roman" panose="02020603050405020304" pitchFamily="18" charset="0"/>
                <a:ea typeface="MS PGothic" panose="020B0600070205080204" pitchFamily="34" charset="-128"/>
                <a:cs typeface="+mn-cs"/>
              </a:rPr>
              <a:t>- Lichamelijke of geestelijke oorzaken zijn onder andere: duizeligheid, slechte mobiliteit, verstoord evenwicht, zichtproblemen, dementie, verkeerd gebruik van medicijnen, psychische verwarring en angst om te vallen.</a:t>
            </a:r>
          </a:p>
          <a:p>
            <a:r>
              <a:rPr kumimoji="1" lang="nl-NL" sz="1200" b="0" kern="1200" dirty="0">
                <a:solidFill>
                  <a:schemeClr val="tx1"/>
                </a:solidFill>
                <a:effectLst/>
                <a:latin typeface="Times New Roman" panose="02020603050405020304" pitchFamily="18" charset="0"/>
                <a:ea typeface="MS PGothic" panose="020B0600070205080204" pitchFamily="34" charset="-128"/>
                <a:cs typeface="+mn-cs"/>
              </a:rPr>
              <a:t>- Een val kan ook veroorzaakt worden door producten (o.a. medicijnen, alcohol), hulpmiddelen (loophulpmiddelen, schoeisel) en de omgeving (vloeren, oneffenheden, kleedjes, natte vloeren, ontbreken van verlichting, onoverzichtelijk loopcircuit, gebrek aan goed geplaatste leuningen).</a:t>
            </a:r>
          </a:p>
          <a:p>
            <a:endParaRPr kumimoji="1" lang="nl-NL" sz="1200" b="0" u="none" strike="noStrike" kern="1200" dirty="0">
              <a:solidFill>
                <a:schemeClr val="tx1"/>
              </a:solidFill>
              <a:effectLst/>
              <a:latin typeface="Times New Roman" panose="02020603050405020304" pitchFamily="18" charset="0"/>
              <a:ea typeface="MS PGothic" panose="020B0600070205080204" pitchFamily="34" charset="-128"/>
              <a:cs typeface="+mn-cs"/>
            </a:endParaRPr>
          </a:p>
        </p:txBody>
      </p:sp>
      <p:sp>
        <p:nvSpPr>
          <p:cNvPr id="4" name="Tijdelijke aanduiding voor dianummer 3"/>
          <p:cNvSpPr>
            <a:spLocks noGrp="1"/>
          </p:cNvSpPr>
          <p:nvPr>
            <p:ph type="sldNum" sz="quarter" idx="10"/>
          </p:nvPr>
        </p:nvSpPr>
        <p:spPr/>
        <p:txBody>
          <a:bodyPr/>
          <a:lstStyle/>
          <a:p>
            <a:pPr>
              <a:defRPr/>
            </a:pPr>
            <a:fld id="{150740B0-5914-411A-AB9C-C7001E41EED9}" type="slidenum">
              <a:rPr lang="nl-NL" altLang="nl-NL" smtClean="0"/>
              <a:pPr>
                <a:defRPr/>
              </a:pPr>
              <a:t>7</a:t>
            </a:fld>
            <a:endParaRPr lang="nl-NL" altLang="nl-NL"/>
          </a:p>
        </p:txBody>
      </p:sp>
    </p:spTree>
    <p:extLst>
      <p:ext uri="{BB962C8B-B14F-4D97-AF65-F5344CB8AC3E}">
        <p14:creationId xmlns:p14="http://schemas.microsoft.com/office/powerpoint/2010/main" val="3452621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a:solidFill>
                  <a:schemeClr val="tx1"/>
                </a:solidFill>
                <a:latin typeface="+mn-lt"/>
                <a:ea typeface="+mn-ea"/>
                <a:cs typeface="+mn-cs"/>
              </a:rPr>
              <a:t>(Dia heeft veel tekst en moeilijk te lezen, is ter illustratie) </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Dit schema komt uit de </a:t>
            </a:r>
            <a:r>
              <a:rPr lang="nl-NL" sz="1200" b="0" i="0" u="none" strike="noStrike" kern="1200" baseline="0" dirty="0" err="1">
                <a:solidFill>
                  <a:schemeClr val="tx1"/>
                </a:solidFill>
                <a:latin typeface="+mn-lt"/>
                <a:ea typeface="+mn-ea"/>
                <a:cs typeface="+mn-cs"/>
              </a:rPr>
              <a:t>Infographic</a:t>
            </a:r>
            <a:r>
              <a:rPr lang="nl-NL" sz="1200" b="0" i="0" u="none" strike="noStrike" kern="1200" baseline="0" dirty="0">
                <a:solidFill>
                  <a:schemeClr val="tx1"/>
                </a:solidFill>
                <a:latin typeface="+mn-lt"/>
                <a:ea typeface="+mn-ea"/>
                <a:cs typeface="+mn-cs"/>
              </a:rPr>
              <a:t>-Wat werkt in valpreventie van VeiligheidNL en geeft een overzicht van welke elementen belangrijk zijn bij succesvolle valpreventie interventies. Dit kunt u rustig nalezen in de Whitepaper en </a:t>
            </a:r>
            <a:r>
              <a:rPr lang="nl-NL" sz="1200" b="0" i="0" u="none" strike="noStrike" kern="1200" baseline="0" dirty="0" err="1">
                <a:solidFill>
                  <a:schemeClr val="tx1"/>
                </a:solidFill>
                <a:latin typeface="+mn-lt"/>
                <a:ea typeface="+mn-ea"/>
                <a:cs typeface="+mn-cs"/>
              </a:rPr>
              <a:t>Infographic</a:t>
            </a:r>
            <a:r>
              <a:rPr lang="nl-NL" sz="1200" b="0" i="0" u="none" strike="noStrike" kern="1200" baseline="0" dirty="0">
                <a:solidFill>
                  <a:schemeClr val="tx1"/>
                </a:solidFill>
                <a:latin typeface="+mn-lt"/>
                <a:ea typeface="+mn-ea"/>
                <a:cs typeface="+mn-cs"/>
              </a:rPr>
              <a:t>.</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effectLst/>
                <a:latin typeface="+mn-lt"/>
                <a:ea typeface="+mn-ea"/>
                <a:cs typeface="+mn-cs"/>
              </a:rPr>
              <a:t>Het effectief uitvoeren van valpreventie is echter complex; er zijn veel factoren van invloed op de uiteindelijke impact met betrekking tot het verminderen van valongelukken. In essentie is een valpreventie aanpak effectief als:</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dirty="0"/>
              <a:t>1. Inzetten van effectieve interventies</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dirty="0"/>
              <a:t>2. Samenwerking aan een goede opzet en uitvoering</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dirty="0"/>
              <a:t>3. Bereiken van de doelgroep </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Bron: Whitepaper </a:t>
            </a:r>
            <a:r>
              <a:rPr lang="nl-NL" sz="1800" u="sng" dirty="0">
                <a:solidFill>
                  <a:srgbClr val="0563C1"/>
                </a:solidFill>
                <a:effectLst/>
                <a:latin typeface="Calibri" panose="020F0502020204030204" pitchFamily="34" charset="0"/>
                <a:ea typeface="Calibri" panose="020F0502020204030204" pitchFamily="34" charset="0"/>
                <a:hlinkClick r:id="rId3"/>
              </a:rPr>
              <a:t>Wat werkt in valpreventie? | VeiligheidNL</a:t>
            </a:r>
            <a:endParaRPr lang="nl-NL" sz="1800" dirty="0">
              <a:effectLst/>
              <a:latin typeface="Calibri" panose="020F0502020204030204" pitchFamily="34" charset="0"/>
              <a:ea typeface="Calibri" panose="020F0502020204030204" pitchFamily="34" charset="0"/>
            </a:endParaRPr>
          </a:p>
          <a:p>
            <a:r>
              <a:rPr lang="nl-NL" sz="1200" kern="1200" dirty="0">
                <a:solidFill>
                  <a:schemeClr val="tx1"/>
                </a:solidFill>
                <a:latin typeface="+mn-lt"/>
                <a:ea typeface="+mn-ea"/>
                <a:cs typeface="+mn-cs"/>
                <a:hlinkClick r:id="rId4">
                  <a:extLst>
                    <a:ext uri="{A12FA001-AC4F-418D-AE19-62706E023703}">
                      <ahyp:hlinkClr xmlns:ahyp="http://schemas.microsoft.com/office/drawing/2018/hyperlinkcolor" val="tx"/>
                    </a:ext>
                  </a:extLst>
                </a:hlinkClick>
              </a:rPr>
              <a:t>Bron:</a:t>
            </a:r>
            <a:r>
              <a:rPr lang="nl-NL" dirty="0">
                <a:hlinkClick r:id="rId4"/>
              </a:rPr>
              <a:t> </a:t>
            </a:r>
            <a:r>
              <a:rPr lang="nl-NL" dirty="0" err="1">
                <a:hlinkClick r:id="rId4"/>
              </a:rPr>
              <a:t>Infographic</a:t>
            </a:r>
            <a:r>
              <a:rPr lang="nl-NL" dirty="0">
                <a:hlinkClick r:id="rId4"/>
              </a:rPr>
              <a:t> Wat werkt in valpreventie? | VeiligheidNL</a:t>
            </a:r>
            <a:endParaRPr lang="nl-NL" dirty="0"/>
          </a:p>
        </p:txBody>
      </p:sp>
      <p:sp>
        <p:nvSpPr>
          <p:cNvPr id="4" name="Tijdelijke aanduiding voor dianummer 3"/>
          <p:cNvSpPr>
            <a:spLocks noGrp="1"/>
          </p:cNvSpPr>
          <p:nvPr>
            <p:ph type="sldNum" sz="quarter" idx="5"/>
          </p:nvPr>
        </p:nvSpPr>
        <p:spPr/>
        <p:txBody>
          <a:bodyPr/>
          <a:lstStyle/>
          <a:p>
            <a:fld id="{9E8E5467-B457-40CB-B411-D0E581232287}" type="slidenum">
              <a:rPr lang="nl-NL" smtClean="0"/>
              <a:t>8</a:t>
            </a:fld>
            <a:endParaRPr lang="nl-NL" dirty="0"/>
          </a:p>
        </p:txBody>
      </p:sp>
    </p:spTree>
    <p:extLst>
      <p:ext uri="{BB962C8B-B14F-4D97-AF65-F5344CB8AC3E}">
        <p14:creationId xmlns:p14="http://schemas.microsoft.com/office/powerpoint/2010/main" val="1240088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Effectieve interventies sluiten aan bij het probleem en de doelgroep en hebben bewezen resultaat op het verminderen van valongevallen. </a:t>
            </a:r>
          </a:p>
          <a:p>
            <a:endParaRPr lang="en-US" sz="1200" b="0" i="0" u="none" strike="noStrike" kern="1200" baseline="0" dirty="0">
              <a:solidFill>
                <a:schemeClr val="tx1"/>
              </a:solidFill>
              <a:latin typeface="+mn-lt"/>
              <a:ea typeface="+mn-ea"/>
              <a:cs typeface="+mn-cs"/>
            </a:endParaRPr>
          </a:p>
          <a:p>
            <a:pPr marL="171450" indent="-171450">
              <a:buFontTx/>
              <a:buChar char="-"/>
            </a:pPr>
            <a:r>
              <a:rPr lang="en-US" sz="1200" b="0" i="0" u="none" strike="noStrike" kern="1200" baseline="0" dirty="0" err="1">
                <a:solidFill>
                  <a:schemeClr val="tx1"/>
                </a:solidFill>
                <a:latin typeface="+mn-lt"/>
                <a:ea typeface="+mn-ea"/>
                <a:cs typeface="+mn-cs"/>
              </a:rPr>
              <a:t>Valpreventieve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beweeginterventies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zijn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effectief</a:t>
            </a:r>
            <a:endParaRPr lang="en-US" sz="1200" b="0" i="0" u="none" strike="noStrike" kern="1200" baseline="0" dirty="0">
              <a:solidFill>
                <a:schemeClr val="tx1"/>
              </a:solidFill>
              <a:latin typeface="+mn-lt"/>
              <a:ea typeface="+mn-ea"/>
              <a:cs typeface="+mn-cs"/>
            </a:endParaRPr>
          </a:p>
          <a:p>
            <a:pPr marL="171450" indent="-171450">
              <a:buFontTx/>
              <a:buChar char="-"/>
            </a:pPr>
            <a:r>
              <a:rPr lang="en-US" sz="1200" b="0" i="0" u="none" strike="noStrike" kern="1200" baseline="0" dirty="0" err="1">
                <a:solidFill>
                  <a:schemeClr val="tx1"/>
                </a:solidFill>
                <a:latin typeface="+mn-lt"/>
                <a:ea typeface="+mn-ea"/>
                <a:cs typeface="+mn-cs"/>
              </a:rPr>
              <a:t>Combinaties</a:t>
            </a:r>
            <a:r>
              <a:rPr lang="en-US" sz="1200" b="0" i="0" u="none" strike="noStrike" kern="1200" baseline="0" dirty="0">
                <a:solidFill>
                  <a:schemeClr val="tx1"/>
                </a:solidFill>
                <a:latin typeface="+mn-lt"/>
                <a:ea typeface="+mn-ea"/>
                <a:cs typeface="+mn-cs"/>
              </a:rPr>
              <a:t> van </a:t>
            </a:r>
            <a:r>
              <a:rPr lang="en-US" sz="1200" b="0" i="0" u="none" strike="noStrike" kern="1200" baseline="0" dirty="0" err="1">
                <a:solidFill>
                  <a:schemeClr val="tx1"/>
                </a:solidFill>
                <a:latin typeface="+mn-lt"/>
                <a:ea typeface="+mn-ea"/>
                <a:cs typeface="+mn-cs"/>
              </a:rPr>
              <a:t>meerdere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interventies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zijn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effectief</a:t>
            </a:r>
            <a:r>
              <a:rPr lang="en-US" sz="1200" b="0" i="0" u="none" strike="noStrike" kern="1200" baseline="0" dirty="0">
                <a:solidFill>
                  <a:schemeClr val="tx1"/>
                </a:solidFill>
                <a:latin typeface="+mn-lt"/>
                <a:ea typeface="+mn-ea"/>
                <a:cs typeface="+mn-cs"/>
              </a:rPr>
              <a:t>: </a:t>
            </a:r>
          </a:p>
          <a:p>
            <a:pPr marL="628650" lvl="1" indent="-171450">
              <a:buFontTx/>
              <a:buChar char="-"/>
            </a:pPr>
            <a:r>
              <a:rPr lang="en-US" sz="1200" b="0" i="0" u="none" strike="noStrike" kern="1200" baseline="0" dirty="0">
                <a:solidFill>
                  <a:schemeClr val="tx1"/>
                </a:solidFill>
                <a:latin typeface="+mn-lt"/>
                <a:ea typeface="+mn-ea"/>
                <a:cs typeface="+mn-cs"/>
              </a:rPr>
              <a:t>In </a:t>
            </a:r>
            <a:r>
              <a:rPr lang="en-US" sz="1200" b="0" i="0" u="none" strike="noStrike" kern="1200" baseline="0" dirty="0" err="1">
                <a:solidFill>
                  <a:schemeClr val="tx1"/>
                </a:solidFill>
                <a:latin typeface="+mn-lt"/>
                <a:ea typeface="+mn-ea"/>
                <a:cs typeface="+mn-cs"/>
              </a:rPr>
              <a:t>combinatie</a:t>
            </a:r>
            <a:r>
              <a:rPr lang="en-US" sz="1200" b="0" i="0" u="none" strike="noStrike" kern="1200" baseline="0" dirty="0">
                <a:solidFill>
                  <a:schemeClr val="tx1"/>
                </a:solidFill>
                <a:latin typeface="+mn-lt"/>
                <a:ea typeface="+mn-ea"/>
                <a:cs typeface="+mn-cs"/>
              </a:rPr>
              <a:t> met </a:t>
            </a:r>
            <a:r>
              <a:rPr lang="en-US" sz="1200" b="0" i="0" u="none" strike="noStrike" kern="1200" baseline="0" dirty="0" err="1">
                <a:solidFill>
                  <a:schemeClr val="tx1"/>
                </a:solidFill>
                <a:latin typeface="+mn-lt"/>
                <a:ea typeface="+mn-ea"/>
                <a:cs typeface="+mn-cs"/>
              </a:rPr>
              <a:t>beweeginterventies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dragen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één</a:t>
            </a:r>
            <a:r>
              <a:rPr lang="en-US" sz="1200" b="0" i="0" u="none" strike="noStrike" kern="1200" baseline="0" dirty="0">
                <a:solidFill>
                  <a:schemeClr val="tx1"/>
                </a:solidFill>
                <a:latin typeface="+mn-lt"/>
                <a:ea typeface="+mn-ea"/>
                <a:cs typeface="+mn-cs"/>
              </a:rPr>
              <a:t> of </a:t>
            </a:r>
            <a:r>
              <a:rPr lang="en-US" sz="1200" b="0" i="0" u="none" strike="noStrike" kern="1200" baseline="0" dirty="0" err="1">
                <a:solidFill>
                  <a:schemeClr val="tx1"/>
                </a:solidFill>
                <a:latin typeface="+mn-lt"/>
                <a:ea typeface="+mn-ea"/>
                <a:cs typeface="+mn-cs"/>
              </a:rPr>
              <a:t>meerdere</a:t>
            </a:r>
            <a:r>
              <a:rPr lang="en-US" sz="1200" b="0" i="0" u="none" strike="noStrike" kern="1200" baseline="0" dirty="0">
                <a:solidFill>
                  <a:schemeClr val="tx1"/>
                </a:solidFill>
                <a:latin typeface="+mn-lt"/>
                <a:ea typeface="+mn-ea"/>
                <a:cs typeface="+mn-cs"/>
              </a:rPr>
              <a:t> van de </a:t>
            </a:r>
            <a:r>
              <a:rPr lang="en-US" sz="1200" b="0" i="0" u="none" strike="noStrike" kern="1200" baseline="0" dirty="0" err="1">
                <a:solidFill>
                  <a:schemeClr val="tx1"/>
                </a:solidFill>
                <a:latin typeface="+mn-lt"/>
                <a:ea typeface="+mn-ea"/>
                <a:cs typeface="+mn-cs"/>
              </a:rPr>
              <a:t>volgende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interventies</a:t>
            </a:r>
            <a:r>
              <a:rPr lang="en-US" sz="1200" b="0" i="1" u="none" strike="noStrike" kern="1200" baseline="0" dirty="0">
                <a:solidFill>
                  <a:schemeClr val="tx1"/>
                </a:solidFill>
                <a:latin typeface="+mn-lt"/>
                <a:ea typeface="+mn-ea"/>
                <a:cs typeface="+mn-cs"/>
              </a:rPr>
              <a:t> direct </a:t>
            </a:r>
            <a:r>
              <a:rPr lang="en-US" sz="1200" b="0" i="0" u="none" strike="noStrike" kern="1200" baseline="0" dirty="0" err="1">
                <a:solidFill>
                  <a:schemeClr val="tx1"/>
                </a:solidFill>
                <a:latin typeface="+mn-lt"/>
                <a:ea typeface="+mn-ea"/>
                <a:cs typeface="+mn-cs"/>
              </a:rPr>
              <a:t>bij</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aan</a:t>
            </a:r>
            <a:r>
              <a:rPr lang="en-US" sz="1200" b="0" i="0" u="none" strike="noStrike" kern="1200" baseline="0" dirty="0">
                <a:solidFill>
                  <a:schemeClr val="tx1"/>
                </a:solidFill>
                <a:latin typeface="+mn-lt"/>
                <a:ea typeface="+mn-ea"/>
                <a:cs typeface="+mn-cs"/>
              </a:rPr>
              <a:t> het </a:t>
            </a:r>
            <a:r>
              <a:rPr lang="en-US" sz="1200" b="0" i="0" u="none" strike="noStrike" kern="1200" baseline="0" dirty="0" err="1">
                <a:solidFill>
                  <a:schemeClr val="tx1"/>
                </a:solidFill>
                <a:latin typeface="+mn-lt"/>
                <a:ea typeface="+mn-ea"/>
                <a:cs typeface="+mn-cs"/>
              </a:rPr>
              <a:t>voorkomen</a:t>
            </a:r>
            <a:r>
              <a:rPr lang="en-US" sz="1200" b="0" i="0" u="none" strike="noStrike" kern="1200" baseline="0" dirty="0">
                <a:solidFill>
                  <a:schemeClr val="tx1"/>
                </a:solidFill>
                <a:latin typeface="+mn-lt"/>
                <a:ea typeface="+mn-ea"/>
                <a:cs typeface="+mn-cs"/>
              </a:rPr>
              <a:t> van </a:t>
            </a:r>
            <a:r>
              <a:rPr lang="en-US" sz="1200" b="0" i="0" u="none" strike="noStrike" kern="1200" baseline="0" dirty="0" err="1">
                <a:solidFill>
                  <a:schemeClr val="tx1"/>
                </a:solidFill>
                <a:latin typeface="+mn-lt"/>
                <a:ea typeface="+mn-ea"/>
                <a:cs typeface="+mn-cs"/>
              </a:rPr>
              <a:t>valongevallen</a:t>
            </a:r>
            <a:r>
              <a:rPr lang="en-US" sz="1200" b="0" i="0" u="none" strike="noStrike" kern="1200" baseline="0" dirty="0">
                <a:solidFill>
                  <a:schemeClr val="tx1"/>
                </a:solidFill>
                <a:latin typeface="+mn-lt"/>
                <a:ea typeface="+mn-ea"/>
                <a:cs typeface="+mn-cs"/>
              </a:rPr>
              <a:t>:</a:t>
            </a:r>
          </a:p>
          <a:p>
            <a:pPr marL="628650" lvl="1" indent="-171450">
              <a:buFont typeface="Wingdings" panose="05000000000000000000" pitchFamily="2" charset="2"/>
              <a:buChar char="§"/>
            </a:pPr>
            <a:r>
              <a:rPr lang="en-US" sz="1200" b="0" i="0" u="none" strike="noStrike" kern="1200" baseline="0" dirty="0" err="1">
                <a:solidFill>
                  <a:schemeClr val="tx1"/>
                </a:solidFill>
                <a:latin typeface="+mn-lt"/>
                <a:ea typeface="+mn-ea"/>
                <a:cs typeface="+mn-cs"/>
              </a:rPr>
              <a:t>Aanpassingen</a:t>
            </a:r>
            <a:r>
              <a:rPr lang="en-US" sz="1200" b="0" i="0" u="none" strike="noStrike" kern="1200" baseline="0" dirty="0">
                <a:solidFill>
                  <a:schemeClr val="tx1"/>
                </a:solidFill>
                <a:latin typeface="+mn-lt"/>
                <a:ea typeface="+mn-ea"/>
                <a:cs typeface="+mn-cs"/>
              </a:rPr>
              <a:t> huis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omgeving</a:t>
            </a:r>
            <a:endParaRPr lang="en-US" sz="1200" b="0" i="0" u="none" strike="noStrike" kern="1200" baseline="0" dirty="0">
              <a:solidFill>
                <a:schemeClr val="tx1"/>
              </a:solidFill>
              <a:latin typeface="+mn-lt"/>
              <a:ea typeface="+mn-ea"/>
              <a:cs typeface="+mn-cs"/>
            </a:endParaRPr>
          </a:p>
          <a:p>
            <a:pPr marL="628650" lvl="1" indent="-171450">
              <a:buFont typeface="Wingdings" panose="05000000000000000000" pitchFamily="2" charset="2"/>
              <a:buChar char="§"/>
            </a:pPr>
            <a:r>
              <a:rPr lang="en-US" sz="1200" b="0" i="0" u="none" strike="noStrike" kern="1200" baseline="0" dirty="0" err="1">
                <a:solidFill>
                  <a:schemeClr val="tx1"/>
                </a:solidFill>
                <a:latin typeface="+mn-lt"/>
                <a:ea typeface="+mn-ea"/>
                <a:cs typeface="+mn-cs"/>
              </a:rPr>
              <a:t>Medicatiebewaking</a:t>
            </a:r>
            <a:endParaRPr lang="en-US" sz="1200" b="0" i="0" u="none" strike="noStrike" kern="1200" baseline="0" dirty="0">
              <a:solidFill>
                <a:schemeClr val="tx1"/>
              </a:solidFill>
              <a:latin typeface="+mn-lt"/>
              <a:ea typeface="+mn-ea"/>
              <a:cs typeface="+mn-cs"/>
            </a:endParaRPr>
          </a:p>
          <a:p>
            <a:pPr marL="628650" lvl="1" indent="-171450">
              <a:buFont typeface="Wingdings" panose="05000000000000000000" pitchFamily="2" charset="2"/>
              <a:buChar char="§"/>
            </a:pPr>
            <a:r>
              <a:rPr lang="en-US" sz="1200" b="0" i="0" u="none" strike="noStrike" kern="1200" baseline="0" dirty="0" err="1">
                <a:solidFill>
                  <a:schemeClr val="tx1"/>
                </a:solidFill>
                <a:latin typeface="+mn-lt"/>
                <a:ea typeface="+mn-ea"/>
                <a:cs typeface="+mn-cs"/>
              </a:rPr>
              <a:t>Aanpak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visus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problemen</a:t>
            </a:r>
            <a:endParaRPr lang="en-US" sz="1200" b="0" i="0" u="none" strike="noStrike" kern="1200" baseline="0" dirty="0">
              <a:solidFill>
                <a:schemeClr val="tx1"/>
              </a:solidFill>
              <a:latin typeface="+mn-lt"/>
              <a:ea typeface="+mn-ea"/>
              <a:cs typeface="+mn-cs"/>
            </a:endParaRPr>
          </a:p>
          <a:p>
            <a:pPr marL="628650" lvl="1" indent="-171450">
              <a:buFont typeface="Wingdings" panose="05000000000000000000" pitchFamily="2" charset="2"/>
              <a:buChar char="§"/>
            </a:pPr>
            <a:r>
              <a:rPr lang="en-US" sz="1200" b="0" i="0" u="none" strike="noStrike" kern="1200" baseline="0" dirty="0" err="1">
                <a:solidFill>
                  <a:schemeClr val="tx1"/>
                </a:solidFill>
                <a:latin typeface="+mn-lt"/>
                <a:ea typeface="+mn-ea"/>
                <a:cs typeface="+mn-cs"/>
              </a:rPr>
              <a:t>Aanpak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voetproblemen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schoeisel</a:t>
            </a:r>
            <a:endParaRPr lang="en-US" sz="1200" b="0" i="0" u="none" strike="noStrike" kern="1200" baseline="0" dirty="0">
              <a:solidFill>
                <a:schemeClr val="tx1"/>
              </a:solidFill>
              <a:latin typeface="+mn-lt"/>
              <a:ea typeface="+mn-ea"/>
              <a:cs typeface="+mn-cs"/>
            </a:endParaRPr>
          </a:p>
          <a:p>
            <a:pPr marL="628650" lvl="1" indent="-171450">
              <a:buFontTx/>
              <a:buChar char="-"/>
            </a:pPr>
            <a:r>
              <a:rPr lang="en-US" sz="1200" b="0" i="0" u="none" strike="noStrike" kern="1200" baseline="0" dirty="0" err="1">
                <a:solidFill>
                  <a:schemeClr val="tx1"/>
                </a:solidFill>
                <a:latin typeface="+mn-lt"/>
                <a:ea typeface="+mn-ea"/>
                <a:cs typeface="+mn-cs"/>
              </a:rPr>
              <a:t>Aanvullend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aan</a:t>
            </a:r>
            <a:r>
              <a:rPr lang="en-US" sz="1200" b="0" i="0" u="none" strike="noStrike" kern="1200" baseline="0" dirty="0">
                <a:solidFill>
                  <a:schemeClr val="tx1"/>
                </a:solidFill>
                <a:latin typeface="+mn-lt"/>
                <a:ea typeface="+mn-ea"/>
                <a:cs typeface="+mn-cs"/>
              </a:rPr>
              <a:t> direct </a:t>
            </a:r>
            <a:r>
              <a:rPr lang="en-US" sz="1200" b="0" i="0" u="none" strike="noStrike" kern="1200" baseline="0" dirty="0" err="1">
                <a:solidFill>
                  <a:schemeClr val="tx1"/>
                </a:solidFill>
                <a:latin typeface="+mn-lt"/>
                <a:ea typeface="+mn-ea"/>
                <a:cs typeface="+mn-cs"/>
              </a:rPr>
              <a:t>effectieve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interventies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dragen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één</a:t>
            </a:r>
            <a:r>
              <a:rPr lang="en-US" sz="1200" b="0" i="0" u="none" strike="noStrike" kern="1200" baseline="0" dirty="0">
                <a:solidFill>
                  <a:schemeClr val="tx1"/>
                </a:solidFill>
                <a:latin typeface="+mn-lt"/>
                <a:ea typeface="+mn-ea"/>
                <a:cs typeface="+mn-cs"/>
              </a:rPr>
              <a:t> of </a:t>
            </a:r>
            <a:r>
              <a:rPr lang="en-US" sz="1200" b="0" i="0" u="none" strike="noStrike" kern="1200" baseline="0" dirty="0" err="1">
                <a:solidFill>
                  <a:schemeClr val="tx1"/>
                </a:solidFill>
                <a:latin typeface="+mn-lt"/>
                <a:ea typeface="+mn-ea"/>
                <a:cs typeface="+mn-cs"/>
              </a:rPr>
              <a:t>meerdere</a:t>
            </a:r>
            <a:r>
              <a:rPr lang="en-US" sz="1200" b="0" i="0" u="none" strike="noStrike" kern="1200" baseline="0" dirty="0">
                <a:solidFill>
                  <a:schemeClr val="tx1"/>
                </a:solidFill>
                <a:latin typeface="+mn-lt"/>
                <a:ea typeface="+mn-ea"/>
                <a:cs typeface="+mn-cs"/>
              </a:rPr>
              <a:t> van de </a:t>
            </a:r>
            <a:r>
              <a:rPr lang="en-US" sz="1200" b="0" i="0" u="none" strike="noStrike" kern="1200" baseline="0" dirty="0" err="1">
                <a:solidFill>
                  <a:schemeClr val="tx1"/>
                </a:solidFill>
                <a:latin typeface="+mn-lt"/>
                <a:ea typeface="+mn-ea"/>
                <a:cs typeface="+mn-cs"/>
              </a:rPr>
              <a:t>volgende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interventies</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indirect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bij</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aan</a:t>
            </a:r>
            <a:r>
              <a:rPr lang="en-US" sz="1200" b="0" i="0" u="none" strike="noStrike" kern="1200" baseline="0" dirty="0">
                <a:solidFill>
                  <a:schemeClr val="tx1"/>
                </a:solidFill>
                <a:latin typeface="+mn-lt"/>
                <a:ea typeface="+mn-ea"/>
                <a:cs typeface="+mn-cs"/>
              </a:rPr>
              <a:t> het </a:t>
            </a:r>
            <a:r>
              <a:rPr lang="en-US" sz="1200" b="0" i="0" u="none" strike="noStrike" kern="1200" baseline="0" dirty="0" err="1">
                <a:solidFill>
                  <a:schemeClr val="tx1"/>
                </a:solidFill>
                <a:latin typeface="+mn-lt"/>
                <a:ea typeface="+mn-ea"/>
                <a:cs typeface="+mn-cs"/>
              </a:rPr>
              <a:t>voorkomen</a:t>
            </a:r>
            <a:r>
              <a:rPr lang="en-US" sz="1200" b="0" i="0" u="none" strike="noStrike" kern="1200" baseline="0" dirty="0">
                <a:solidFill>
                  <a:schemeClr val="tx1"/>
                </a:solidFill>
                <a:latin typeface="+mn-lt"/>
                <a:ea typeface="+mn-ea"/>
                <a:cs typeface="+mn-cs"/>
              </a:rPr>
              <a:t> van </a:t>
            </a:r>
            <a:r>
              <a:rPr lang="en-US" sz="1200" b="0" i="0" u="none" strike="noStrike" kern="1200" baseline="0" dirty="0" err="1">
                <a:solidFill>
                  <a:schemeClr val="tx1"/>
                </a:solidFill>
                <a:latin typeface="+mn-lt"/>
                <a:ea typeface="+mn-ea"/>
                <a:cs typeface="+mn-cs"/>
              </a:rPr>
              <a:t>vallen</a:t>
            </a:r>
            <a:r>
              <a:rPr lang="en-US" sz="1200" b="0" i="0" u="none" strike="noStrike" kern="1200" baseline="0" dirty="0">
                <a:solidFill>
                  <a:schemeClr val="tx1"/>
                </a:solidFill>
                <a:latin typeface="+mn-lt"/>
                <a:ea typeface="+mn-ea"/>
                <a:cs typeface="+mn-cs"/>
              </a:rPr>
              <a:t>:</a:t>
            </a:r>
          </a:p>
          <a:p>
            <a:pPr marL="628650" lvl="1" indent="-171450">
              <a:buFont typeface="Wingdings" panose="05000000000000000000" pitchFamily="2" charset="2"/>
              <a:buChar char="§"/>
            </a:pPr>
            <a:r>
              <a:rPr lang="en-US" sz="1200" b="0" i="0" u="none" strike="noStrike" kern="1200" baseline="0" dirty="0" err="1">
                <a:solidFill>
                  <a:schemeClr val="tx1"/>
                </a:solidFill>
                <a:latin typeface="+mn-lt"/>
                <a:ea typeface="+mn-ea"/>
                <a:cs typeface="+mn-cs"/>
              </a:rPr>
              <a:t>Voedingsinterventies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eiwitten</a:t>
            </a:r>
            <a:r>
              <a:rPr lang="en-US" sz="1200" b="0" i="0" u="none" strike="noStrike" kern="1200" baseline="0" dirty="0">
                <a:solidFill>
                  <a:schemeClr val="tx1"/>
                </a:solidFill>
                <a:latin typeface="+mn-lt"/>
                <a:ea typeface="+mn-ea"/>
                <a:cs typeface="+mn-cs"/>
              </a:rPr>
              <a:t>, vit D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calcium </a:t>
            </a:r>
            <a:r>
              <a:rPr lang="en-US" sz="1200" b="0" i="0" u="none" strike="noStrike" kern="1200" baseline="0" dirty="0" err="1">
                <a:solidFill>
                  <a:schemeClr val="tx1"/>
                </a:solidFill>
                <a:latin typeface="+mn-lt"/>
                <a:ea typeface="+mn-ea"/>
                <a:cs typeface="+mn-cs"/>
              </a:rPr>
              <a:t>supplementen</a:t>
            </a:r>
            <a:r>
              <a:rPr lang="en-US" sz="1200" b="0" i="0" u="none" strike="noStrike" kern="1200" baseline="0" dirty="0">
                <a:solidFill>
                  <a:schemeClr val="tx1"/>
                </a:solidFill>
                <a:latin typeface="+mn-lt"/>
                <a:ea typeface="+mn-ea"/>
                <a:cs typeface="+mn-cs"/>
              </a:rPr>
              <a:t>)</a:t>
            </a:r>
          </a:p>
          <a:p>
            <a:pPr marL="628650" lvl="1" indent="-171450">
              <a:buFont typeface="Wingdings" panose="05000000000000000000" pitchFamily="2" charset="2"/>
              <a:buChar char="§"/>
            </a:pPr>
            <a:r>
              <a:rPr lang="en-US" sz="1200" b="0" i="0" u="none" strike="noStrike" kern="1200" baseline="0" dirty="0" err="1">
                <a:solidFill>
                  <a:schemeClr val="tx1"/>
                </a:solidFill>
                <a:latin typeface="+mn-lt"/>
                <a:ea typeface="+mn-ea"/>
                <a:cs typeface="+mn-cs"/>
              </a:rPr>
              <a:t>Educatieve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interventies</a:t>
            </a:r>
            <a:endParaRPr lang="en-US" sz="1200" b="0" i="0" u="none" strike="noStrike" kern="1200" baseline="0" dirty="0">
              <a:solidFill>
                <a:schemeClr val="tx1"/>
              </a:solidFill>
              <a:latin typeface="+mn-lt"/>
              <a:ea typeface="+mn-ea"/>
              <a:cs typeface="+mn-cs"/>
            </a:endParaRPr>
          </a:p>
          <a:p>
            <a:pPr marL="628650" lvl="1" indent="-171450">
              <a:buFont typeface="Wingdings" panose="05000000000000000000" pitchFamily="2" charset="2"/>
              <a:buChar char="§"/>
            </a:pPr>
            <a:r>
              <a:rPr lang="en-US" sz="1200" b="0" i="0" u="none" strike="noStrike" kern="1200" baseline="0" dirty="0" err="1">
                <a:solidFill>
                  <a:schemeClr val="tx1"/>
                </a:solidFill>
                <a:latin typeface="+mn-lt"/>
                <a:ea typeface="+mn-ea"/>
                <a:cs typeface="+mn-cs"/>
              </a:rPr>
              <a:t>Psychologische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interventies</a:t>
            </a:r>
            <a:endParaRPr lang="en-US" sz="1200" b="0" i="0" u="none" strike="noStrike" kern="1200" baseline="0" dirty="0">
              <a:solidFill>
                <a:schemeClr val="tx1"/>
              </a:solidFill>
              <a:latin typeface="+mn-lt"/>
              <a:ea typeface="+mn-ea"/>
              <a:cs typeface="+mn-cs"/>
            </a:endParaRPr>
          </a:p>
          <a:p>
            <a:pPr marL="628650" lvl="1" indent="-171450">
              <a:buFont typeface="Wingdings" panose="05000000000000000000" pitchFamily="2" charset="2"/>
              <a:buChar char="§"/>
            </a:pPr>
            <a:r>
              <a:rPr lang="en-US" sz="1200" b="0" i="0" u="none" strike="noStrike" kern="1200" baseline="0" dirty="0" err="1">
                <a:solidFill>
                  <a:schemeClr val="tx1"/>
                </a:solidFill>
                <a:latin typeface="+mn-lt"/>
                <a:ea typeface="+mn-ea"/>
                <a:cs typeface="+mn-cs"/>
              </a:rPr>
              <a:t>Medische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behandeling</a:t>
            </a:r>
            <a:r>
              <a:rPr lang="en-US" sz="1200" b="0" i="0" u="none" strike="noStrike" kern="1200" baseline="0" dirty="0">
                <a:solidFill>
                  <a:schemeClr val="tx1"/>
                </a:solidFill>
                <a:latin typeface="+mn-lt"/>
                <a:ea typeface="+mn-ea"/>
                <a:cs typeface="+mn-cs"/>
              </a:rPr>
              <a:t> van </a:t>
            </a:r>
            <a:r>
              <a:rPr lang="en-US" sz="1200" b="0" i="0" u="none" strike="noStrike" kern="1200" baseline="0" dirty="0" err="1">
                <a:solidFill>
                  <a:schemeClr val="tx1"/>
                </a:solidFill>
                <a:latin typeface="+mn-lt"/>
                <a:ea typeface="+mn-ea"/>
                <a:cs typeface="+mn-cs"/>
              </a:rPr>
              <a:t>cardiovasculaire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aandoeningen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overige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onderliggende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ziektes</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aandoeningen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neurologische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aandoeningen</a:t>
            </a:r>
            <a:r>
              <a:rPr lang="en-US" sz="1200" b="0" i="0" u="none" strike="noStrike" kern="1200" baseline="0" dirty="0">
                <a:solidFill>
                  <a:schemeClr val="tx1"/>
                </a:solidFill>
                <a:latin typeface="+mn-lt"/>
                <a:ea typeface="+mn-ea"/>
                <a:cs typeface="+mn-cs"/>
              </a:rPr>
              <a:t>, (incl. </a:t>
            </a:r>
            <a:r>
              <a:rPr lang="en-US" sz="1200" b="0" i="0" u="none" strike="noStrike" kern="1200" baseline="0" dirty="0" err="1">
                <a:solidFill>
                  <a:schemeClr val="tx1"/>
                </a:solidFill>
                <a:latin typeface="+mn-lt"/>
                <a:ea typeface="+mn-ea"/>
                <a:cs typeface="+mn-cs"/>
              </a:rPr>
              <a:t>dementie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cognitieve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stoornissen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aandoeningen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aan</a:t>
            </a:r>
            <a:r>
              <a:rPr lang="en-US" sz="1200" b="0" i="0" u="none" strike="noStrike" kern="1200" baseline="0" dirty="0">
                <a:solidFill>
                  <a:schemeClr val="tx1"/>
                </a:solidFill>
                <a:latin typeface="+mn-lt"/>
                <a:ea typeface="+mn-ea"/>
                <a:cs typeface="+mn-cs"/>
              </a:rPr>
              <a:t> het </a:t>
            </a:r>
            <a:r>
              <a:rPr lang="en-US" sz="1200" b="0" i="0" u="none" strike="noStrike" kern="1200" baseline="0" dirty="0" err="1">
                <a:solidFill>
                  <a:schemeClr val="tx1"/>
                </a:solidFill>
                <a:latin typeface="+mn-lt"/>
                <a:ea typeface="+mn-ea"/>
                <a:cs typeface="+mn-cs"/>
              </a:rPr>
              <a:t>bewegingsapparaat</a:t>
            </a:r>
            <a:r>
              <a:rPr lang="en-US" sz="1200" b="0" i="0" u="none" strike="noStrike" kern="1200" baseline="0" dirty="0">
                <a:solidFill>
                  <a:schemeClr val="tx1"/>
                </a:solidFill>
                <a:latin typeface="+mn-lt"/>
                <a:ea typeface="+mn-ea"/>
                <a:cs typeface="+mn-cs"/>
              </a:rPr>
              <a:t>, diabetes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urine-</a:t>
            </a:r>
            <a:r>
              <a:rPr lang="en-US" sz="1200" b="0" i="0" u="none" strike="noStrike" kern="1200" baseline="0" dirty="0" err="1">
                <a:solidFill>
                  <a:schemeClr val="tx1"/>
                </a:solidFill>
                <a:latin typeface="+mn-lt"/>
                <a:ea typeface="+mn-ea"/>
                <a:cs typeface="+mn-cs"/>
              </a:rPr>
              <a:t>incontinentie</a:t>
            </a:r>
            <a:r>
              <a:rPr lang="en-US" sz="1200" b="0" i="0" u="none" strike="noStrike" kern="1200" baseline="0" dirty="0">
                <a:solidFill>
                  <a:schemeClr val="tx1"/>
                </a:solidFill>
                <a:latin typeface="+mn-lt"/>
                <a:ea typeface="+mn-ea"/>
                <a:cs typeface="+mn-cs"/>
              </a:rPr>
              <a:t>)</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Bron: VeiligheidNL, zie Whitepaper </a:t>
            </a:r>
            <a:r>
              <a:rPr lang="nl-NL" sz="1800" u="sng" dirty="0">
                <a:solidFill>
                  <a:srgbClr val="0563C1"/>
                </a:solidFill>
                <a:effectLst/>
                <a:latin typeface="Calibri" panose="020F0502020204030204" pitchFamily="34" charset="0"/>
                <a:ea typeface="Calibri" panose="020F0502020204030204" pitchFamily="34" charset="0"/>
                <a:hlinkClick r:id="rId3"/>
              </a:rPr>
              <a:t>Wat werkt in valpreventie? | VeiligheidNL</a:t>
            </a:r>
            <a:r>
              <a:rPr lang="nl-NL" dirty="0"/>
              <a:t>, voor verdere uitwerking van interventies.</a:t>
            </a:r>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9</a:t>
            </a:fld>
            <a:endParaRPr lang="nl-NL" dirty="0"/>
          </a:p>
        </p:txBody>
      </p:sp>
    </p:spTree>
    <p:extLst>
      <p:ext uri="{BB962C8B-B14F-4D97-AF65-F5344CB8AC3E}">
        <p14:creationId xmlns:p14="http://schemas.microsoft.com/office/powerpoint/2010/main" val="2072001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oorblad">
    <p:bg>
      <p:bgPr>
        <a:solidFill>
          <a:schemeClr val="bg1"/>
        </a:solidFill>
        <a:effectLst/>
      </p:bgPr>
    </p:bg>
    <p:spTree>
      <p:nvGrpSpPr>
        <p:cNvPr id="1" name=""/>
        <p:cNvGrpSpPr/>
        <p:nvPr/>
      </p:nvGrpSpPr>
      <p:grpSpPr>
        <a:xfrm>
          <a:off x="0" y="0"/>
          <a:ext cx="0" cy="0"/>
          <a:chOff x="0" y="0"/>
          <a:chExt cx="0" cy="0"/>
        </a:xfrm>
      </p:grpSpPr>
      <p:sp>
        <p:nvSpPr>
          <p:cNvPr id="4" name="Rechthoek 3"/>
          <p:cNvSpPr/>
          <p:nvPr userDrawn="1"/>
        </p:nvSpPr>
        <p:spPr>
          <a:xfrm>
            <a:off x="9100038" y="5961186"/>
            <a:ext cx="3091972" cy="8968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spTree>
    <p:extLst>
      <p:ext uri="{BB962C8B-B14F-4D97-AF65-F5344CB8AC3E}">
        <p14:creationId xmlns:p14="http://schemas.microsoft.com/office/powerpoint/2010/main" val="1947800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Tekst_Tekst/Object">
    <p:spTree>
      <p:nvGrpSpPr>
        <p:cNvPr id="1" name=""/>
        <p:cNvGrpSpPr/>
        <p:nvPr/>
      </p:nvGrpSpPr>
      <p:grpSpPr>
        <a:xfrm>
          <a:off x="0" y="0"/>
          <a:ext cx="0" cy="0"/>
          <a:chOff x="0" y="0"/>
          <a:chExt cx="0" cy="0"/>
        </a:xfrm>
      </p:grpSpPr>
      <p:sp>
        <p:nvSpPr>
          <p:cNvPr id="7" name="Tijdelijke aanduiding voor dianummer 6"/>
          <p:cNvSpPr>
            <a:spLocks noGrp="1"/>
          </p:cNvSpPr>
          <p:nvPr>
            <p:ph type="sldNum" sz="quarter" idx="12"/>
          </p:nvPr>
        </p:nvSpPr>
        <p:spPr>
          <a:xfrm>
            <a:off x="609600" y="6356355"/>
            <a:ext cx="2844800" cy="365125"/>
          </a:xfrm>
          <a:prstGeom prst="rect">
            <a:avLst/>
          </a:prstGeom>
        </p:spPr>
        <p:txBody>
          <a:bodyPr/>
          <a:lstStyle/>
          <a:p>
            <a:fld id="{AC69ED11-C69E-964B-944D-41F160558BEF}" type="slidenum">
              <a:rPr lang="nl-NL" smtClean="0"/>
              <a:t>‹nr.›</a:t>
            </a:fld>
            <a:endParaRPr lang="nl-NL" dirty="0"/>
          </a:p>
        </p:txBody>
      </p:sp>
      <p:sp>
        <p:nvSpPr>
          <p:cNvPr id="2" name="Titel 1"/>
          <p:cNvSpPr>
            <a:spLocks noGrp="1"/>
          </p:cNvSpPr>
          <p:nvPr>
            <p:ph type="title" hasCustomPrompt="1"/>
          </p:nvPr>
        </p:nvSpPr>
        <p:spPr>
          <a:xfrm>
            <a:off x="190800" y="1"/>
            <a:ext cx="11582400" cy="584775"/>
          </a:xfrm>
        </p:spPr>
        <p:txBody>
          <a:bodyPr anchor="t" anchorCtr="0"/>
          <a:lstStyle>
            <a:lvl1pPr algn="l">
              <a:defRPr sz="3800" b="1" baseline="0"/>
            </a:lvl1pPr>
          </a:lstStyle>
          <a:p>
            <a:r>
              <a:rPr lang="nl-NL" dirty="0"/>
              <a:t>Titel bewerken</a:t>
            </a:r>
          </a:p>
        </p:txBody>
      </p:sp>
      <p:sp>
        <p:nvSpPr>
          <p:cNvPr id="4" name="Tijdelijke aanduiding voor tekst 3"/>
          <p:cNvSpPr>
            <a:spLocks noGrp="1"/>
          </p:cNvSpPr>
          <p:nvPr>
            <p:ph type="body" sz="half" idx="2"/>
          </p:nvPr>
        </p:nvSpPr>
        <p:spPr>
          <a:xfrm>
            <a:off x="612000" y="1800000"/>
            <a:ext cx="3960000" cy="4320000"/>
          </a:xfrm>
        </p:spPr>
        <p:txBody>
          <a:bodyPr>
            <a:normAutofit/>
          </a:bodyPr>
          <a:lstStyle>
            <a:lvl1pPr marL="0" indent="0">
              <a:buNone/>
              <a:defRPr sz="25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NL"/>
              <a:t>Klik om de modelstijlen te bewerken</a:t>
            </a:r>
          </a:p>
        </p:txBody>
      </p:sp>
      <p:sp>
        <p:nvSpPr>
          <p:cNvPr id="3" name="Tijdelijke aanduiding voor inhoud 2"/>
          <p:cNvSpPr>
            <a:spLocks noGrp="1"/>
          </p:cNvSpPr>
          <p:nvPr>
            <p:ph idx="1"/>
          </p:nvPr>
        </p:nvSpPr>
        <p:spPr>
          <a:xfrm>
            <a:off x="4813608" y="1800000"/>
            <a:ext cx="7020000" cy="4320000"/>
          </a:xfrm>
        </p:spPr>
        <p:txBody>
          <a:bodyPr/>
          <a:lstStyle>
            <a:lvl1pPr>
              <a:defRPr sz="25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48241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ultiAfbeelding">
    <p:spTree>
      <p:nvGrpSpPr>
        <p:cNvPr id="1" name=""/>
        <p:cNvGrpSpPr/>
        <p:nvPr/>
      </p:nvGrpSpPr>
      <p:grpSpPr>
        <a:xfrm>
          <a:off x="0" y="0"/>
          <a:ext cx="0" cy="0"/>
          <a:chOff x="0" y="0"/>
          <a:chExt cx="0" cy="0"/>
        </a:xfrm>
      </p:grpSpPr>
      <p:sp>
        <p:nvSpPr>
          <p:cNvPr id="5" name="Tijdelijke aanduiding voor afbeelding 4"/>
          <p:cNvSpPr>
            <a:spLocks noGrp="1"/>
          </p:cNvSpPr>
          <p:nvPr>
            <p:ph type="pic" sz="quarter" idx="11"/>
          </p:nvPr>
        </p:nvSpPr>
        <p:spPr>
          <a:xfrm>
            <a:off x="758979" y="1880010"/>
            <a:ext cx="2020887" cy="2073275"/>
          </a:xfrm>
        </p:spPr>
        <p:txBody>
          <a:bodyPr/>
          <a:lstStyle>
            <a:lvl1pPr>
              <a:defRPr sz="1100"/>
            </a:lvl1pPr>
          </a:lstStyle>
          <a:p>
            <a:r>
              <a:rPr lang="nl-NL" dirty="0"/>
              <a:t>Klik op het pictogram als u een afbeelding wilt toevoegen</a:t>
            </a:r>
          </a:p>
        </p:txBody>
      </p:sp>
      <p:sp>
        <p:nvSpPr>
          <p:cNvPr id="7" name="Tijdelijke aanduiding voor afbeelding 6"/>
          <p:cNvSpPr>
            <a:spLocks noGrp="1"/>
          </p:cNvSpPr>
          <p:nvPr>
            <p:ph type="pic" sz="quarter" idx="12"/>
          </p:nvPr>
        </p:nvSpPr>
        <p:spPr>
          <a:xfrm>
            <a:off x="3805238" y="1039812"/>
            <a:ext cx="2447925" cy="2544763"/>
          </a:xfrm>
        </p:spPr>
        <p:txBody>
          <a:bodyPr/>
          <a:lstStyle>
            <a:lvl1pPr>
              <a:defRPr sz="1100"/>
            </a:lvl1pPr>
          </a:lstStyle>
          <a:p>
            <a:r>
              <a:rPr lang="nl-NL" dirty="0"/>
              <a:t>Klik op het pictogram als u een afbeelding wilt toevoegen</a:t>
            </a:r>
          </a:p>
        </p:txBody>
      </p:sp>
      <p:sp>
        <p:nvSpPr>
          <p:cNvPr id="8" name="Tijdelijke aanduiding voor afbeelding 6"/>
          <p:cNvSpPr>
            <a:spLocks noGrp="1"/>
          </p:cNvSpPr>
          <p:nvPr>
            <p:ph type="pic" sz="quarter" idx="13"/>
          </p:nvPr>
        </p:nvSpPr>
        <p:spPr>
          <a:xfrm>
            <a:off x="7755348" y="907026"/>
            <a:ext cx="2951981" cy="2839259"/>
          </a:xfrm>
        </p:spPr>
        <p:txBody>
          <a:bodyPr/>
          <a:lstStyle>
            <a:lvl1pPr>
              <a:defRPr sz="1100"/>
            </a:lvl1pPr>
          </a:lstStyle>
          <a:p>
            <a:r>
              <a:rPr lang="nl-NL" dirty="0"/>
              <a:t>Klik op het pictogram als u een afbeelding wilt toevoegen</a:t>
            </a:r>
          </a:p>
        </p:txBody>
      </p:sp>
      <p:sp>
        <p:nvSpPr>
          <p:cNvPr id="9" name="Tijdelijke aanduiding voor afbeelding 6"/>
          <p:cNvSpPr>
            <a:spLocks noGrp="1"/>
          </p:cNvSpPr>
          <p:nvPr>
            <p:ph type="pic" sz="quarter" idx="14"/>
          </p:nvPr>
        </p:nvSpPr>
        <p:spPr>
          <a:xfrm>
            <a:off x="2385169" y="3163529"/>
            <a:ext cx="2785140" cy="2829749"/>
          </a:xfrm>
        </p:spPr>
        <p:txBody>
          <a:bodyPr/>
          <a:lstStyle>
            <a:lvl1pPr>
              <a:defRPr sz="1100"/>
            </a:lvl1pPr>
          </a:lstStyle>
          <a:p>
            <a:r>
              <a:rPr lang="nl-NL" dirty="0"/>
              <a:t>Klik op het pictogram als u een afbeelding wilt toevoegen</a:t>
            </a:r>
          </a:p>
        </p:txBody>
      </p:sp>
      <p:sp>
        <p:nvSpPr>
          <p:cNvPr id="10" name="Tijdelijke aanduiding voor afbeelding 6"/>
          <p:cNvSpPr>
            <a:spLocks noGrp="1"/>
          </p:cNvSpPr>
          <p:nvPr>
            <p:ph type="pic" sz="quarter" idx="15"/>
          </p:nvPr>
        </p:nvSpPr>
        <p:spPr>
          <a:xfrm>
            <a:off x="6872595" y="3423008"/>
            <a:ext cx="2785140" cy="2829749"/>
          </a:xfrm>
        </p:spPr>
        <p:txBody>
          <a:bodyPr/>
          <a:lstStyle>
            <a:lvl1pPr>
              <a:defRPr sz="1100"/>
            </a:lvl1pPr>
          </a:lstStyle>
          <a:p>
            <a:r>
              <a:rPr lang="nl-NL" dirty="0"/>
              <a:t>Klik op het pictogram als u een afbeelding wilt toevoegen</a:t>
            </a:r>
          </a:p>
        </p:txBody>
      </p:sp>
      <p:sp>
        <p:nvSpPr>
          <p:cNvPr id="3" name="Tijdelijke aanduiding voor dianummer 2"/>
          <p:cNvSpPr>
            <a:spLocks noGrp="1"/>
          </p:cNvSpPr>
          <p:nvPr>
            <p:ph type="sldNum" sz="quarter" idx="10"/>
          </p:nvPr>
        </p:nvSpPr>
        <p:spPr>
          <a:xfrm>
            <a:off x="609600" y="6356355"/>
            <a:ext cx="2844800" cy="365125"/>
          </a:xfrm>
          <a:prstGeom prst="rect">
            <a:avLst/>
          </a:prstGeom>
        </p:spPr>
        <p:txBody>
          <a:bodyPr/>
          <a:lstStyle/>
          <a:p>
            <a:fld id="{AC69ED11-C69E-964B-944D-41F160558BEF}" type="slidenum">
              <a:rPr lang="nl-NL" smtClean="0"/>
              <a:t>‹nr.›</a:t>
            </a:fld>
            <a:endParaRPr lang="nl-NL" dirty="0"/>
          </a:p>
        </p:txBody>
      </p:sp>
      <p:sp>
        <p:nvSpPr>
          <p:cNvPr id="2" name="Titel 1"/>
          <p:cNvSpPr>
            <a:spLocks noGrp="1"/>
          </p:cNvSpPr>
          <p:nvPr>
            <p:ph type="title" hasCustomPrompt="1"/>
          </p:nvPr>
        </p:nvSpPr>
        <p:spPr/>
        <p:txBody>
          <a:bodyPr/>
          <a:lstStyle/>
          <a:p>
            <a:r>
              <a:rPr lang="nl-NL" dirty="0"/>
              <a:t>Titel bewerken</a:t>
            </a:r>
          </a:p>
        </p:txBody>
      </p:sp>
    </p:spTree>
    <p:extLst>
      <p:ext uri="{BB962C8B-B14F-4D97-AF65-F5344CB8AC3E}">
        <p14:creationId xmlns:p14="http://schemas.microsoft.com/office/powerpoint/2010/main" val="2215680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22274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90800" y="4"/>
            <a:ext cx="11520000" cy="584775"/>
          </a:xfrm>
        </p:spPr>
        <p:txBody>
          <a:bodyPr/>
          <a:lstStyle>
            <a:lvl1pPr>
              <a:defRPr sz="3800" baseline="0">
                <a:solidFill>
                  <a:srgbClr val="00436F"/>
                </a:solidFill>
              </a:defRPr>
            </a:lvl1pPr>
          </a:lstStyle>
          <a:p>
            <a:r>
              <a:rPr lang="nl-NL" dirty="0"/>
              <a:t>Titel bewerken</a:t>
            </a:r>
          </a:p>
        </p:txBody>
      </p:sp>
      <p:sp>
        <p:nvSpPr>
          <p:cNvPr id="3" name="Subtitel 2"/>
          <p:cNvSpPr>
            <a:spLocks noGrp="1"/>
          </p:cNvSpPr>
          <p:nvPr>
            <p:ph type="subTitle" idx="1"/>
          </p:nvPr>
        </p:nvSpPr>
        <p:spPr>
          <a:xfrm>
            <a:off x="612000" y="1799999"/>
            <a:ext cx="11149904" cy="900000"/>
          </a:xfrm>
        </p:spPr>
        <p:txBody>
          <a:bodyPr/>
          <a:lstStyle>
            <a:lvl1pPr marL="0" indent="0" algn="l">
              <a:buNone/>
              <a:defRPr>
                <a:solidFill>
                  <a:srgbClr val="EB690B"/>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a:t>Klik om de ondertitelstijl van het model te bewerken</a:t>
            </a:r>
            <a:endParaRPr lang="nl-NL" dirty="0"/>
          </a:p>
        </p:txBody>
      </p:sp>
      <p:sp>
        <p:nvSpPr>
          <p:cNvPr id="6" name="Tijdelijke aanduiding voor dianummer 5"/>
          <p:cNvSpPr>
            <a:spLocks noGrp="1"/>
          </p:cNvSpPr>
          <p:nvPr>
            <p:ph type="sldNum" sz="quarter" idx="12"/>
          </p:nvPr>
        </p:nvSpPr>
        <p:spPr>
          <a:xfrm>
            <a:off x="609600" y="6356355"/>
            <a:ext cx="2844800" cy="365125"/>
          </a:xfrm>
          <a:prstGeom prst="rect">
            <a:avLst/>
          </a:prstGeom>
        </p:spPr>
        <p:txBody>
          <a:bodyPr/>
          <a:lstStyle/>
          <a:p>
            <a:fld id="{AC69ED11-C69E-964B-944D-41F160558BEF}" type="slidenum">
              <a:rPr lang="nl-NL" smtClean="0"/>
              <a:t>‹nr.›</a:t>
            </a:fld>
            <a:endParaRPr lang="nl-NL" dirty="0"/>
          </a:p>
        </p:txBody>
      </p:sp>
    </p:spTree>
    <p:extLst>
      <p:ext uri="{BB962C8B-B14F-4D97-AF65-F5344CB8AC3E}">
        <p14:creationId xmlns:p14="http://schemas.microsoft.com/office/powerpoint/2010/main" val="4163653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el_Tekst/Object">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a:xfrm>
            <a:off x="609600" y="6356355"/>
            <a:ext cx="2844800" cy="365125"/>
          </a:xfrm>
          <a:prstGeom prst="rect">
            <a:avLst/>
          </a:prstGeom>
        </p:spPr>
        <p:txBody>
          <a:bodyPr/>
          <a:lstStyle/>
          <a:p>
            <a:fld id="{AC69ED11-C69E-964B-944D-41F160558BEF}" type="slidenum">
              <a:rPr lang="nl-NL" smtClean="0"/>
              <a:t>‹nr.›</a:t>
            </a:fld>
            <a:endParaRPr lang="nl-NL" dirty="0"/>
          </a:p>
        </p:txBody>
      </p:sp>
      <p:sp>
        <p:nvSpPr>
          <p:cNvPr id="2" name="Titel 1"/>
          <p:cNvSpPr>
            <a:spLocks noGrp="1"/>
          </p:cNvSpPr>
          <p:nvPr>
            <p:ph type="title" hasCustomPrompt="1"/>
          </p:nvPr>
        </p:nvSpPr>
        <p:spPr>
          <a:xfrm>
            <a:off x="192000" y="3"/>
            <a:ext cx="11582400" cy="584775"/>
          </a:xfrm>
        </p:spPr>
        <p:txBody>
          <a:bodyPr/>
          <a:lstStyle>
            <a:lvl1pPr>
              <a:defRPr baseline="0">
                <a:solidFill>
                  <a:srgbClr val="00436F"/>
                </a:solidFill>
              </a:defRPr>
            </a:lvl1pPr>
          </a:lstStyle>
          <a:p>
            <a:r>
              <a:rPr lang="nl-NL" dirty="0"/>
              <a:t>Titel bewerken</a:t>
            </a:r>
          </a:p>
        </p:txBody>
      </p:sp>
      <p:sp>
        <p:nvSpPr>
          <p:cNvPr id="5" name="Subtitel 2"/>
          <p:cNvSpPr>
            <a:spLocks noGrp="1"/>
          </p:cNvSpPr>
          <p:nvPr>
            <p:ph type="subTitle" idx="13"/>
          </p:nvPr>
        </p:nvSpPr>
        <p:spPr>
          <a:xfrm>
            <a:off x="612000" y="1799999"/>
            <a:ext cx="11149904" cy="435201"/>
          </a:xfrm>
        </p:spPr>
        <p:txBody>
          <a:bodyPr/>
          <a:lstStyle>
            <a:lvl1pPr marL="0" indent="0" algn="l">
              <a:buNone/>
              <a:defRPr>
                <a:solidFill>
                  <a:srgbClr val="EB690B"/>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a:t>Klik om de ondertitelstijl van het model te bewerken</a:t>
            </a:r>
            <a:endParaRPr lang="nl-NL" dirty="0"/>
          </a:p>
        </p:txBody>
      </p:sp>
      <p:sp>
        <p:nvSpPr>
          <p:cNvPr id="3" name="Tijdelijke aanduiding voor inhoud 2"/>
          <p:cNvSpPr>
            <a:spLocks noGrp="1"/>
          </p:cNvSpPr>
          <p:nvPr>
            <p:ph idx="1"/>
          </p:nvPr>
        </p:nvSpPr>
        <p:spPr>
          <a:xfrm>
            <a:off x="612000" y="2432049"/>
            <a:ext cx="11160000" cy="3687949"/>
          </a:xfrm>
        </p:spPr>
        <p:txBody>
          <a:bodyPr wrap="square"/>
          <a:lstStyle>
            <a:lvl5pPr>
              <a:defRPr sz="14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974732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ee_Kolommen">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0"/>
          </p:nvPr>
        </p:nvSpPr>
        <p:spPr>
          <a:xfrm>
            <a:off x="609600" y="6356355"/>
            <a:ext cx="2844800" cy="365125"/>
          </a:xfrm>
          <a:prstGeom prst="rect">
            <a:avLst/>
          </a:prstGeom>
        </p:spPr>
        <p:txBody>
          <a:bodyPr/>
          <a:lstStyle/>
          <a:p>
            <a:fld id="{AC69ED11-C69E-964B-944D-41F160558BEF}" type="slidenum">
              <a:rPr lang="nl-NL" smtClean="0"/>
              <a:t>‹nr.›</a:t>
            </a:fld>
            <a:endParaRPr lang="nl-NL" dirty="0"/>
          </a:p>
        </p:txBody>
      </p:sp>
      <p:sp>
        <p:nvSpPr>
          <p:cNvPr id="2" name="Titel 1"/>
          <p:cNvSpPr>
            <a:spLocks noGrp="1"/>
          </p:cNvSpPr>
          <p:nvPr>
            <p:ph type="title" hasCustomPrompt="1"/>
          </p:nvPr>
        </p:nvSpPr>
        <p:spPr/>
        <p:txBody>
          <a:bodyPr/>
          <a:lstStyle>
            <a:lvl1pPr>
              <a:defRPr baseline="0"/>
            </a:lvl1pPr>
          </a:lstStyle>
          <a:p>
            <a:r>
              <a:rPr lang="nl-NL" dirty="0"/>
              <a:t>Titel bewerken</a:t>
            </a:r>
          </a:p>
        </p:txBody>
      </p:sp>
      <p:sp>
        <p:nvSpPr>
          <p:cNvPr id="5" name="Tijdelijke aanduiding voor tekst 4"/>
          <p:cNvSpPr>
            <a:spLocks noGrp="1"/>
          </p:cNvSpPr>
          <p:nvPr>
            <p:ph type="body" sz="quarter" idx="11"/>
          </p:nvPr>
        </p:nvSpPr>
        <p:spPr>
          <a:xfrm>
            <a:off x="612000" y="1800000"/>
            <a:ext cx="11160000" cy="4320000"/>
          </a:xfrm>
        </p:spPr>
        <p:txBody>
          <a:bodyPr numCol="2" spcCol="180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478745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92000" y="3"/>
            <a:ext cx="11582400" cy="584775"/>
          </a:xfrm>
        </p:spPr>
        <p:txBody>
          <a:bodyPr/>
          <a:lstStyle>
            <a:lvl1pPr>
              <a:defRPr baseline="0">
                <a:solidFill>
                  <a:srgbClr val="00436F"/>
                </a:solidFill>
              </a:defRPr>
            </a:lvl1pPr>
          </a:lstStyle>
          <a:p>
            <a:r>
              <a:rPr lang="nl-NL" dirty="0"/>
              <a:t>Titel bewerken</a:t>
            </a:r>
          </a:p>
        </p:txBody>
      </p:sp>
      <p:sp>
        <p:nvSpPr>
          <p:cNvPr id="3" name="Tijdelijke aanduiding voor inhoud 2"/>
          <p:cNvSpPr>
            <a:spLocks noGrp="1"/>
          </p:cNvSpPr>
          <p:nvPr>
            <p:ph idx="1"/>
          </p:nvPr>
        </p:nvSpPr>
        <p:spPr>
          <a:xfrm>
            <a:off x="612000" y="1799999"/>
            <a:ext cx="11160000" cy="4320000"/>
          </a:xfrm>
        </p:spPr>
        <p:txBody>
          <a:bodyPr wrap="square"/>
          <a:lstStyle>
            <a:lvl5pPr>
              <a:defRPr sz="14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dianummer 5"/>
          <p:cNvSpPr>
            <a:spLocks noGrp="1"/>
          </p:cNvSpPr>
          <p:nvPr>
            <p:ph type="sldNum" sz="quarter" idx="12"/>
          </p:nvPr>
        </p:nvSpPr>
        <p:spPr>
          <a:xfrm>
            <a:off x="609600" y="6356355"/>
            <a:ext cx="2844800" cy="365125"/>
          </a:xfrm>
          <a:prstGeom prst="rect">
            <a:avLst/>
          </a:prstGeom>
        </p:spPr>
        <p:txBody>
          <a:bodyPr/>
          <a:lstStyle/>
          <a:p>
            <a:fld id="{AC69ED11-C69E-964B-944D-41F160558BEF}" type="slidenum">
              <a:rPr lang="nl-NL" smtClean="0"/>
              <a:t>‹nr.›</a:t>
            </a:fld>
            <a:endParaRPr lang="nl-NL" dirty="0"/>
          </a:p>
        </p:txBody>
      </p:sp>
    </p:spTree>
    <p:extLst>
      <p:ext uri="{BB962C8B-B14F-4D97-AF65-F5344CB8AC3E}">
        <p14:creationId xmlns:p14="http://schemas.microsoft.com/office/powerpoint/2010/main" val="3228479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ee_Teksten/Object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92000" y="827"/>
            <a:ext cx="11474824" cy="584775"/>
          </a:xfrm>
        </p:spPr>
        <p:txBody>
          <a:bodyPr/>
          <a:lstStyle>
            <a:lvl1pPr>
              <a:defRPr baseline="0"/>
            </a:lvl1pPr>
          </a:lstStyle>
          <a:p>
            <a:r>
              <a:rPr lang="nl-NL" dirty="0"/>
              <a:t>Titel bewerken</a:t>
            </a:r>
          </a:p>
        </p:txBody>
      </p:sp>
      <p:sp>
        <p:nvSpPr>
          <p:cNvPr id="3" name="Tijdelijke aanduiding voor inhoud 2"/>
          <p:cNvSpPr>
            <a:spLocks noGrp="1"/>
          </p:cNvSpPr>
          <p:nvPr>
            <p:ph sz="half" idx="1"/>
          </p:nvPr>
        </p:nvSpPr>
        <p:spPr>
          <a:xfrm>
            <a:off x="612000" y="1800000"/>
            <a:ext cx="5400000" cy="4320000"/>
          </a:xfrm>
        </p:spPr>
        <p:txBody>
          <a:bodyPr/>
          <a:lstStyle>
            <a:lvl1pPr>
              <a:buClr>
                <a:srgbClr val="EB690B"/>
              </a:buClr>
              <a:defRPr sz="2500">
                <a:solidFill>
                  <a:schemeClr val="tx1"/>
                </a:solidFill>
              </a:defRPr>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p:cNvSpPr>
          <p:nvPr>
            <p:ph sz="half" idx="2"/>
          </p:nvPr>
        </p:nvSpPr>
        <p:spPr>
          <a:xfrm>
            <a:off x="6266824" y="1800000"/>
            <a:ext cx="5400000" cy="4320000"/>
          </a:xfrm>
        </p:spPr>
        <p:txBody>
          <a:bodyPr/>
          <a:lstStyle>
            <a:lvl1pPr>
              <a:defRPr sz="2500">
                <a:solidFill>
                  <a:schemeClr val="tx1"/>
                </a:solidFill>
              </a:defRPr>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dianummer 6"/>
          <p:cNvSpPr>
            <a:spLocks noGrp="1"/>
          </p:cNvSpPr>
          <p:nvPr>
            <p:ph type="sldNum" sz="quarter" idx="12"/>
          </p:nvPr>
        </p:nvSpPr>
        <p:spPr>
          <a:xfrm>
            <a:off x="609600" y="6356355"/>
            <a:ext cx="2844800" cy="365125"/>
          </a:xfrm>
          <a:prstGeom prst="rect">
            <a:avLst/>
          </a:prstGeom>
        </p:spPr>
        <p:txBody>
          <a:bodyPr/>
          <a:lstStyle/>
          <a:p>
            <a:fld id="{AC69ED11-C69E-964B-944D-41F160558BEF}" type="slidenum">
              <a:rPr lang="nl-NL" smtClean="0"/>
              <a:t>‹nr.›</a:t>
            </a:fld>
            <a:endParaRPr lang="nl-NL" dirty="0"/>
          </a:p>
        </p:txBody>
      </p:sp>
    </p:spTree>
    <p:extLst>
      <p:ext uri="{BB962C8B-B14F-4D97-AF65-F5344CB8AC3E}">
        <p14:creationId xmlns:p14="http://schemas.microsoft.com/office/powerpoint/2010/main" val="3097270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a:xfrm>
            <a:off x="609600" y="6356355"/>
            <a:ext cx="2844800" cy="365125"/>
          </a:xfrm>
          <a:prstGeom prst="rect">
            <a:avLst/>
          </a:prstGeom>
        </p:spPr>
        <p:txBody>
          <a:bodyPr/>
          <a:lstStyle/>
          <a:p>
            <a:fld id="{AC69ED11-C69E-964B-944D-41F160558BEF}" type="slidenum">
              <a:rPr lang="nl-NL" smtClean="0"/>
              <a:t>‹nr.›</a:t>
            </a:fld>
            <a:endParaRPr lang="nl-NL" dirty="0"/>
          </a:p>
        </p:txBody>
      </p:sp>
      <p:sp>
        <p:nvSpPr>
          <p:cNvPr id="2" name="Titel 1"/>
          <p:cNvSpPr>
            <a:spLocks noGrp="1"/>
          </p:cNvSpPr>
          <p:nvPr>
            <p:ph type="title" hasCustomPrompt="1"/>
          </p:nvPr>
        </p:nvSpPr>
        <p:spPr>
          <a:xfrm>
            <a:off x="192000" y="0"/>
            <a:ext cx="11586229" cy="584775"/>
          </a:xfrm>
        </p:spPr>
        <p:txBody>
          <a:bodyPr/>
          <a:lstStyle>
            <a:lvl1pPr>
              <a:defRPr baseline="0"/>
            </a:lvl1pPr>
          </a:lstStyle>
          <a:p>
            <a:r>
              <a:rPr lang="nl-NL" dirty="0"/>
              <a:t>Titel bewerken</a:t>
            </a:r>
          </a:p>
        </p:txBody>
      </p:sp>
      <p:sp>
        <p:nvSpPr>
          <p:cNvPr id="7" name="Tijdelijke aanduiding voor afbeelding 2"/>
          <p:cNvSpPr>
            <a:spLocks noGrp="1"/>
          </p:cNvSpPr>
          <p:nvPr>
            <p:ph type="pic" idx="1"/>
          </p:nvPr>
        </p:nvSpPr>
        <p:spPr>
          <a:xfrm>
            <a:off x="612000" y="1800000"/>
            <a:ext cx="11160000" cy="43200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dirty="0"/>
              <a:t>Klik op het pictogram als u een afbeelding wilt toevoegen</a:t>
            </a:r>
          </a:p>
        </p:txBody>
      </p:sp>
    </p:spTree>
    <p:extLst>
      <p:ext uri="{BB962C8B-B14F-4D97-AF65-F5344CB8AC3E}">
        <p14:creationId xmlns:p14="http://schemas.microsoft.com/office/powerpoint/2010/main" val="2649666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90800" y="0"/>
            <a:ext cx="11582400" cy="584775"/>
          </a:xfrm>
        </p:spPr>
        <p:txBody>
          <a:bodyPr/>
          <a:lstStyle>
            <a:lvl1pPr>
              <a:defRPr baseline="0"/>
            </a:lvl1pPr>
          </a:lstStyle>
          <a:p>
            <a:r>
              <a:rPr lang="nl-NL" dirty="0"/>
              <a:t>Titel bewerken</a:t>
            </a:r>
          </a:p>
        </p:txBody>
      </p:sp>
      <p:sp>
        <p:nvSpPr>
          <p:cNvPr id="3" name="Tijdelijke aanduiding voor tekst 2"/>
          <p:cNvSpPr>
            <a:spLocks noGrp="1"/>
          </p:cNvSpPr>
          <p:nvPr>
            <p:ph type="body" idx="1"/>
          </p:nvPr>
        </p:nvSpPr>
        <p:spPr>
          <a:xfrm>
            <a:off x="612000" y="1800000"/>
            <a:ext cx="5400000" cy="720000"/>
          </a:xfrm>
        </p:spPr>
        <p:txBody>
          <a:bodyPr anchor="b"/>
          <a:lstStyle>
            <a:lvl1pPr marL="0" indent="0">
              <a:buNone/>
              <a:defRPr sz="2500" b="1">
                <a:solidFill>
                  <a:srgbClr val="EB690B"/>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12000" y="2700000"/>
            <a:ext cx="5400000" cy="3420000"/>
          </a:xfrm>
        </p:spPr>
        <p:txBody>
          <a:bodyPr/>
          <a:lstStyle>
            <a:lvl1pPr>
              <a:defRPr sz="25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p:cNvSpPr>
            <a:spLocks noGrp="1"/>
          </p:cNvSpPr>
          <p:nvPr>
            <p:ph type="body" sz="quarter" idx="3"/>
          </p:nvPr>
        </p:nvSpPr>
        <p:spPr>
          <a:xfrm>
            <a:off x="6433608" y="1800000"/>
            <a:ext cx="5400000" cy="720000"/>
          </a:xfrm>
        </p:spPr>
        <p:txBody>
          <a:bodyPr anchor="b"/>
          <a:lstStyle>
            <a:lvl1pPr marL="0" indent="0">
              <a:buNone/>
              <a:defRPr sz="2500" b="1">
                <a:solidFill>
                  <a:srgbClr val="EB690B"/>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433608" y="2700000"/>
            <a:ext cx="5400000" cy="3420000"/>
          </a:xfrm>
        </p:spPr>
        <p:txBody>
          <a:bodyPr/>
          <a:lstStyle>
            <a:lvl1pPr>
              <a:defRPr sz="25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ianummer 8"/>
          <p:cNvSpPr>
            <a:spLocks noGrp="1"/>
          </p:cNvSpPr>
          <p:nvPr>
            <p:ph type="sldNum" sz="quarter" idx="12"/>
          </p:nvPr>
        </p:nvSpPr>
        <p:spPr>
          <a:xfrm>
            <a:off x="609600" y="6356355"/>
            <a:ext cx="2844800" cy="365125"/>
          </a:xfrm>
          <a:prstGeom prst="rect">
            <a:avLst/>
          </a:prstGeom>
        </p:spPr>
        <p:txBody>
          <a:bodyPr/>
          <a:lstStyle/>
          <a:p>
            <a:fld id="{AC69ED11-C69E-964B-944D-41F160558BEF}" type="slidenum">
              <a:rPr lang="nl-NL" smtClean="0"/>
              <a:t>‹nr.›</a:t>
            </a:fld>
            <a:endParaRPr lang="nl-NL" dirty="0"/>
          </a:p>
        </p:txBody>
      </p:sp>
    </p:spTree>
    <p:extLst>
      <p:ext uri="{BB962C8B-B14F-4D97-AF65-F5344CB8AC3E}">
        <p14:creationId xmlns:p14="http://schemas.microsoft.com/office/powerpoint/2010/main" val="906383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fbeelding_Tekst">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0"/>
          </p:nvPr>
        </p:nvSpPr>
        <p:spPr>
          <a:xfrm>
            <a:off x="609600" y="6356355"/>
            <a:ext cx="2844800" cy="365125"/>
          </a:xfrm>
          <a:prstGeom prst="rect">
            <a:avLst/>
          </a:prstGeom>
        </p:spPr>
        <p:txBody>
          <a:bodyPr/>
          <a:lstStyle/>
          <a:p>
            <a:fld id="{AC69ED11-C69E-964B-944D-41F160558BEF}" type="slidenum">
              <a:rPr lang="nl-NL" smtClean="0"/>
              <a:t>‹nr.›</a:t>
            </a:fld>
            <a:endParaRPr lang="nl-NL" dirty="0"/>
          </a:p>
        </p:txBody>
      </p:sp>
      <p:sp>
        <p:nvSpPr>
          <p:cNvPr id="2" name="Titel 1"/>
          <p:cNvSpPr>
            <a:spLocks noGrp="1"/>
          </p:cNvSpPr>
          <p:nvPr>
            <p:ph type="title" hasCustomPrompt="1"/>
          </p:nvPr>
        </p:nvSpPr>
        <p:spPr/>
        <p:txBody>
          <a:bodyPr/>
          <a:lstStyle>
            <a:lvl1pPr>
              <a:defRPr baseline="0"/>
            </a:lvl1pPr>
          </a:lstStyle>
          <a:p>
            <a:r>
              <a:rPr lang="nl-NL" dirty="0"/>
              <a:t>Titel bewerken</a:t>
            </a:r>
          </a:p>
        </p:txBody>
      </p:sp>
      <p:sp>
        <p:nvSpPr>
          <p:cNvPr id="7" name="Tijdelijke aanduiding voor afbeelding 6"/>
          <p:cNvSpPr>
            <a:spLocks noGrp="1"/>
          </p:cNvSpPr>
          <p:nvPr>
            <p:ph type="pic" sz="quarter" idx="12"/>
          </p:nvPr>
        </p:nvSpPr>
        <p:spPr>
          <a:xfrm>
            <a:off x="611999" y="1800000"/>
            <a:ext cx="4680000" cy="4320000"/>
          </a:xfrm>
        </p:spPr>
        <p:txBody>
          <a:bodyPr/>
          <a:lstStyle/>
          <a:p>
            <a:r>
              <a:rPr lang="nl-NL" dirty="0"/>
              <a:t>Klik op het pictogram als u een afbeelding wilt toevoegen</a:t>
            </a:r>
          </a:p>
        </p:txBody>
      </p:sp>
      <p:sp>
        <p:nvSpPr>
          <p:cNvPr id="5" name="Tijdelijke aanduiding voor tekst 4"/>
          <p:cNvSpPr>
            <a:spLocks noGrp="1"/>
          </p:cNvSpPr>
          <p:nvPr>
            <p:ph type="body" sz="quarter" idx="11"/>
          </p:nvPr>
        </p:nvSpPr>
        <p:spPr>
          <a:xfrm>
            <a:off x="5760000" y="1800000"/>
            <a:ext cx="6014400" cy="4320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727003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92000" y="4"/>
            <a:ext cx="11582400" cy="584775"/>
          </a:xfrm>
          <a:prstGeom prst="rect">
            <a:avLst/>
          </a:prstGeom>
        </p:spPr>
        <p:txBody>
          <a:bodyPr vert="horz" wrap="square" lIns="0" tIns="0" rIns="0" bIns="0" rtlCol="0" anchor="t" anchorCtr="0">
            <a:spAutoFit/>
          </a:bodyPr>
          <a:lstStyle/>
          <a:p>
            <a:r>
              <a:rPr lang="nl-NL" dirty="0"/>
              <a:t>Titel bewerken</a:t>
            </a:r>
          </a:p>
        </p:txBody>
      </p:sp>
      <p:sp>
        <p:nvSpPr>
          <p:cNvPr id="3" name="Tijdelijke aanduiding voor tekst 2"/>
          <p:cNvSpPr>
            <a:spLocks noGrp="1"/>
          </p:cNvSpPr>
          <p:nvPr>
            <p:ph type="body" idx="1"/>
          </p:nvPr>
        </p:nvSpPr>
        <p:spPr>
          <a:xfrm>
            <a:off x="612000" y="1800000"/>
            <a:ext cx="11160000" cy="4320000"/>
          </a:xfrm>
          <a:prstGeom prst="rect">
            <a:avLst/>
          </a:prstGeom>
        </p:spPr>
        <p:txBody>
          <a:bodyPr vert="horz" lIns="0" tIns="0" rIns="0" bIns="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6" name="Afbeelding 5">
            <a:extLst>
              <a:ext uri="{FF2B5EF4-FFF2-40B4-BE49-F238E27FC236}">
                <a16:creationId xmlns:a16="http://schemas.microsoft.com/office/drawing/2014/main" id="{F8420F12-B16A-9158-8D3B-1CC32AAFD0DE}"/>
              </a:ext>
            </a:extLst>
          </p:cNvPr>
          <p:cNvPicPr>
            <a:picLocks noChangeAspect="1"/>
          </p:cNvPicPr>
          <p:nvPr userDrawn="1"/>
        </p:nvPicPr>
        <p:blipFill>
          <a:blip r:embed="rId14"/>
          <a:stretch>
            <a:fillRect/>
          </a:stretch>
        </p:blipFill>
        <p:spPr>
          <a:xfrm>
            <a:off x="-4980" y="5363737"/>
            <a:ext cx="12208131" cy="1494263"/>
          </a:xfrm>
          <a:prstGeom prst="rect">
            <a:avLst/>
          </a:prstGeom>
        </p:spPr>
      </p:pic>
    </p:spTree>
    <p:extLst>
      <p:ext uri="{BB962C8B-B14F-4D97-AF65-F5344CB8AC3E}">
        <p14:creationId xmlns:p14="http://schemas.microsoft.com/office/powerpoint/2010/main" val="161354770"/>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60" r:id="rId3"/>
    <p:sldLayoutId id="2147483657" r:id="rId4"/>
    <p:sldLayoutId id="2147483650" r:id="rId5"/>
    <p:sldLayoutId id="2147483652" r:id="rId6"/>
    <p:sldLayoutId id="2147483654" r:id="rId7"/>
    <p:sldLayoutId id="2147483653" r:id="rId8"/>
    <p:sldLayoutId id="2147483658" r:id="rId9"/>
    <p:sldLayoutId id="2147483656" r:id="rId10"/>
    <p:sldLayoutId id="2147483659" r:id="rId11"/>
    <p:sldLayoutId id="2147483661" r:id="rId12"/>
  </p:sldLayoutIdLst>
  <p:txStyles>
    <p:titleStyle>
      <a:lvl1pPr algn="l" defTabSz="457189" rtl="0" eaLnBrk="1" latinLnBrk="0" hangingPunct="1">
        <a:spcBef>
          <a:spcPct val="0"/>
        </a:spcBef>
        <a:buNone/>
        <a:defRPr sz="3800" b="1" kern="1200" cap="all" baseline="0">
          <a:solidFill>
            <a:srgbClr val="00436F"/>
          </a:solidFill>
          <a:latin typeface="+mj-lt"/>
          <a:ea typeface="+mj-ea"/>
          <a:cs typeface="+mj-cs"/>
        </a:defRPr>
      </a:lvl1pPr>
    </p:titleStyle>
    <p:bodyStyle>
      <a:lvl1pPr marL="342891" indent="-342891" algn="l" defTabSz="457189" rtl="0" eaLnBrk="1" latinLnBrk="0" hangingPunct="1">
        <a:spcBef>
          <a:spcPct val="20000"/>
        </a:spcBef>
        <a:buClr>
          <a:srgbClr val="EB690B"/>
        </a:buClr>
        <a:buFont typeface="Arial"/>
        <a:buChar char="•"/>
        <a:defRPr sz="2500" kern="1200">
          <a:solidFill>
            <a:schemeClr val="tx1"/>
          </a:solidFill>
          <a:latin typeface="+mn-lt"/>
          <a:ea typeface="+mn-ea"/>
          <a:cs typeface="+mn-cs"/>
        </a:defRPr>
      </a:lvl1pPr>
      <a:lvl2pPr marL="742932" indent="-285744" algn="l" defTabSz="457189" rtl="0" eaLnBrk="1" latinLnBrk="0" hangingPunct="1">
        <a:spcBef>
          <a:spcPct val="20000"/>
        </a:spcBef>
        <a:buClr>
          <a:srgbClr val="EB690B"/>
        </a:buClr>
        <a:buFont typeface="Arial"/>
        <a:buChar char="–"/>
        <a:defRPr sz="2000" kern="1200">
          <a:solidFill>
            <a:schemeClr val="tx1"/>
          </a:solidFill>
          <a:latin typeface="+mn-lt"/>
          <a:ea typeface="+mn-ea"/>
          <a:cs typeface="+mn-cs"/>
        </a:defRPr>
      </a:lvl2pPr>
      <a:lvl3pPr marL="1142971" indent="-228594" algn="l" defTabSz="457189" rtl="0" eaLnBrk="1" latinLnBrk="0" hangingPunct="1">
        <a:spcBef>
          <a:spcPct val="20000"/>
        </a:spcBef>
        <a:buClr>
          <a:srgbClr val="EB690B"/>
        </a:buClr>
        <a:buFont typeface="Arial"/>
        <a:buChar char="•"/>
        <a:defRPr sz="1800" kern="1200">
          <a:solidFill>
            <a:schemeClr val="tx1"/>
          </a:solidFill>
          <a:latin typeface="+mn-lt"/>
          <a:ea typeface="+mn-ea"/>
          <a:cs typeface="+mn-cs"/>
        </a:defRPr>
      </a:lvl3pPr>
      <a:lvl4pPr marL="1600160" indent="-228594" algn="l" defTabSz="457189" rtl="0" eaLnBrk="1" latinLnBrk="0" hangingPunct="1">
        <a:spcBef>
          <a:spcPct val="20000"/>
        </a:spcBef>
        <a:buClr>
          <a:srgbClr val="EB690B"/>
        </a:buClr>
        <a:buFont typeface="Arial"/>
        <a:buChar char="–"/>
        <a:defRPr sz="1600" kern="1200">
          <a:solidFill>
            <a:schemeClr val="tx1"/>
          </a:solidFill>
          <a:latin typeface="+mn-lt"/>
          <a:ea typeface="+mn-ea"/>
          <a:cs typeface="+mn-cs"/>
        </a:defRPr>
      </a:lvl4pPr>
      <a:lvl5pPr marL="2057349" indent="-228594" algn="l" defTabSz="457189" rtl="0" eaLnBrk="1" latinLnBrk="0" hangingPunct="1">
        <a:spcBef>
          <a:spcPct val="20000"/>
        </a:spcBef>
        <a:buClr>
          <a:srgbClr val="EB690B"/>
        </a:buClr>
        <a:buFont typeface="Arial"/>
        <a:buChar char="»"/>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2.tiff"/></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304800" y="459689"/>
            <a:ext cx="11582400" cy="4189584"/>
          </a:xfrm>
        </p:spPr>
        <p:txBody>
          <a:bodyPr/>
          <a:lstStyle/>
          <a:p>
            <a:br>
              <a:rPr lang="nl-NL" dirty="0"/>
            </a:br>
            <a:br>
              <a:rPr lang="nl-NL" dirty="0"/>
            </a:br>
            <a:br>
              <a:rPr lang="nl-NL" dirty="0"/>
            </a:br>
            <a:r>
              <a:rPr lang="nl-NL" dirty="0"/>
              <a:t>Valpreventie </a:t>
            </a:r>
            <a:br>
              <a:rPr lang="nl-NL" dirty="0"/>
            </a:br>
            <a:r>
              <a:rPr lang="nl-NL" dirty="0"/>
              <a:t>                 en de apotheek </a:t>
            </a:r>
          </a:p>
        </p:txBody>
      </p:sp>
      <p:pic>
        <p:nvPicPr>
          <p:cNvPr id="4" name="Tijdelijke aanduiding voor inhoud 4">
            <a:extLst>
              <a:ext uri="{FF2B5EF4-FFF2-40B4-BE49-F238E27FC236}">
                <a16:creationId xmlns:a16="http://schemas.microsoft.com/office/drawing/2014/main" id="{BDF844A5-14C6-4DAD-BA28-CCD2494CF8B8}"/>
              </a:ext>
            </a:extLst>
          </p:cNvPr>
          <p:cNvPicPr>
            <a:picLocks noChangeAspect="1"/>
          </p:cNvPicPr>
          <p:nvPr/>
        </p:nvPicPr>
        <p:blipFill>
          <a:blip r:embed="rId3">
            <a:extLst>
              <a:ext uri="{28A0092B-C50C-407E-A947-70E740481C1C}">
                <a14:useLocalDpi xmlns:a14="http://schemas.microsoft.com/office/drawing/2010/main" val="0"/>
              </a:ext>
            </a:extLst>
          </a:blip>
          <a:srcRect b="43607"/>
          <a:stretch>
            <a:fillRect/>
          </a:stretch>
        </p:blipFill>
        <p:spPr bwMode="auto">
          <a:xfrm>
            <a:off x="7271308" y="575730"/>
            <a:ext cx="3998427" cy="471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035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Samenwerken aan goede opzet en uitvoering</a:t>
            </a:r>
          </a:p>
        </p:txBody>
      </p:sp>
      <p:sp>
        <p:nvSpPr>
          <p:cNvPr id="5" name="Afgeronde rechthoek 4"/>
          <p:cNvSpPr/>
          <p:nvPr/>
        </p:nvSpPr>
        <p:spPr>
          <a:xfrm>
            <a:off x="6930314" y="2064164"/>
            <a:ext cx="3982903" cy="566879"/>
          </a:xfrm>
          <a:prstGeom prst="roundRect">
            <a:avLst/>
          </a:prstGeom>
          <a:solidFill>
            <a:schemeClr val="bg1"/>
          </a:solidFill>
          <a:ln w="25400" cap="flat" cmpd="sng" algn="ctr">
            <a:noFill/>
            <a:prstDash val="solid"/>
          </a:ln>
          <a:effectLst/>
        </p:spPr>
        <p:txBody>
          <a:bodyPr rtlCol="0" anchor="ctr"/>
          <a:lstStyle>
            <a:defPPr>
              <a:defRPr lang="nl-NL"/>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800" dirty="0">
                <a:cs typeface="Arial" panose="020B0604020202020204" pitchFamily="34" charset="0"/>
              </a:rPr>
              <a:t>Multidisciplinair</a:t>
            </a:r>
          </a:p>
        </p:txBody>
      </p:sp>
      <p:sp>
        <p:nvSpPr>
          <p:cNvPr id="6" name="Afgeronde rechthoek 5"/>
          <p:cNvSpPr/>
          <p:nvPr/>
        </p:nvSpPr>
        <p:spPr>
          <a:xfrm>
            <a:off x="6966592" y="3042511"/>
            <a:ext cx="3944952" cy="739333"/>
          </a:xfrm>
          <a:prstGeom prst="roundRect">
            <a:avLst/>
          </a:prstGeom>
          <a:solidFill>
            <a:schemeClr val="bg1"/>
          </a:solidFill>
          <a:ln w="25400" cap="flat" cmpd="sng" algn="ctr">
            <a:noFill/>
            <a:prstDash val="solid"/>
          </a:ln>
          <a:effectLst/>
        </p:spPr>
        <p:txBody>
          <a:bodyPr rtlCol="0" anchor="ctr"/>
          <a:lstStyle>
            <a:defPPr>
              <a:defRPr lang="nl-NL"/>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defRPr/>
            </a:pPr>
            <a:r>
              <a:rPr lang="nl-NL" sz="2800" dirty="0">
                <a:cs typeface="Arial" panose="020B0604020202020204" pitchFamily="34" charset="0"/>
              </a:rPr>
              <a:t>Kennis en vaardigheden</a:t>
            </a:r>
          </a:p>
        </p:txBody>
      </p:sp>
      <p:pic>
        <p:nvPicPr>
          <p:cNvPr id="7" name="Afbeelding 6"/>
          <p:cNvPicPr>
            <a:picLocks noChangeAspect="1"/>
          </p:cNvPicPr>
          <p:nvPr/>
        </p:nvPicPr>
        <p:blipFill rotWithShape="1">
          <a:blip r:embed="rId3" cstate="print">
            <a:extLst>
              <a:ext uri="{28A0092B-C50C-407E-A947-70E740481C1C}">
                <a14:useLocalDpi xmlns:a14="http://schemas.microsoft.com/office/drawing/2010/main" val="0"/>
              </a:ext>
            </a:extLst>
          </a:blip>
          <a:srcRect l="66555" t="26460" r="19190" b="25951"/>
          <a:stretch/>
        </p:blipFill>
        <p:spPr>
          <a:xfrm>
            <a:off x="6192000" y="2164583"/>
            <a:ext cx="468574" cy="355879"/>
          </a:xfrm>
          <a:prstGeom prst="ellipse">
            <a:avLst/>
          </a:prstGeom>
        </p:spPr>
      </p:pic>
      <p:pic>
        <p:nvPicPr>
          <p:cNvPr id="8" name="Afbeelding 7"/>
          <p:cNvPicPr>
            <a:picLocks noChangeAspect="1"/>
          </p:cNvPicPr>
          <p:nvPr/>
        </p:nvPicPr>
        <p:blipFill rotWithShape="1">
          <a:blip r:embed="rId3" cstate="print">
            <a:extLst>
              <a:ext uri="{28A0092B-C50C-407E-A947-70E740481C1C}">
                <a14:useLocalDpi xmlns:a14="http://schemas.microsoft.com/office/drawing/2010/main" val="0"/>
              </a:ext>
            </a:extLst>
          </a:blip>
          <a:srcRect l="66555" t="26460" r="19190" b="25951"/>
          <a:stretch/>
        </p:blipFill>
        <p:spPr>
          <a:xfrm>
            <a:off x="6192000" y="3250170"/>
            <a:ext cx="468575" cy="355880"/>
          </a:xfrm>
          <a:prstGeom prst="ellipse">
            <a:avLst/>
          </a:prstGeom>
        </p:spPr>
      </p:pic>
      <p:sp>
        <p:nvSpPr>
          <p:cNvPr id="9" name="Afgeronde rechthoek 8"/>
          <p:cNvSpPr/>
          <p:nvPr/>
        </p:nvSpPr>
        <p:spPr>
          <a:xfrm>
            <a:off x="6966592" y="4126745"/>
            <a:ext cx="4040088" cy="739333"/>
          </a:xfrm>
          <a:prstGeom prst="roundRect">
            <a:avLst/>
          </a:prstGeom>
          <a:solidFill>
            <a:schemeClr val="bg1"/>
          </a:solidFill>
          <a:ln w="25400" cap="flat" cmpd="sng" algn="ctr">
            <a:noFill/>
            <a:prstDash val="solid"/>
          </a:ln>
          <a:effectLst/>
        </p:spPr>
        <p:txBody>
          <a:bodyPr rtlCol="0" anchor="ctr"/>
          <a:lstStyle>
            <a:defPPr>
              <a:defRPr lang="nl-NL"/>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R="0" lvl="0" indent="0" fontAlgn="auto">
              <a:lnSpc>
                <a:spcPct val="100000"/>
              </a:lnSpc>
              <a:spcBef>
                <a:spcPts val="0"/>
              </a:spcBef>
              <a:spcAft>
                <a:spcPts val="0"/>
              </a:spcAft>
              <a:buClrTx/>
              <a:buSzTx/>
              <a:buFontTx/>
              <a:buNone/>
              <a:tabLst/>
              <a:defRPr/>
            </a:pPr>
            <a:r>
              <a:rPr lang="nl-NL" sz="2800" dirty="0">
                <a:cs typeface="Arial" panose="020B0604020202020204" pitchFamily="34" charset="0"/>
              </a:rPr>
              <a:t>Planmatige aanpak</a:t>
            </a:r>
          </a:p>
        </p:txBody>
      </p:sp>
      <p:pic>
        <p:nvPicPr>
          <p:cNvPr id="10" name="Afbeelding 9"/>
          <p:cNvPicPr>
            <a:picLocks noChangeAspect="1"/>
          </p:cNvPicPr>
          <p:nvPr/>
        </p:nvPicPr>
        <p:blipFill rotWithShape="1">
          <a:blip r:embed="rId3" cstate="print">
            <a:extLst>
              <a:ext uri="{28A0092B-C50C-407E-A947-70E740481C1C}">
                <a14:useLocalDpi xmlns:a14="http://schemas.microsoft.com/office/drawing/2010/main" val="0"/>
              </a:ext>
            </a:extLst>
          </a:blip>
          <a:srcRect l="66555" t="26460" r="19190" b="25951"/>
          <a:stretch/>
        </p:blipFill>
        <p:spPr>
          <a:xfrm>
            <a:off x="6134789" y="4342228"/>
            <a:ext cx="525785" cy="399330"/>
          </a:xfrm>
          <a:prstGeom prst="ellipse">
            <a:avLst/>
          </a:prstGeom>
        </p:spPr>
      </p:pic>
      <p:pic>
        <p:nvPicPr>
          <p:cNvPr id="11" name="Tijdelijke aanduiding voor inhoud 3" descr="Infographic LokaalVitaal vdefdef.pdf - Adobe Acrobat Reader DC">
            <a:extLst>
              <a:ext uri="{FF2B5EF4-FFF2-40B4-BE49-F238E27FC236}">
                <a16:creationId xmlns:a16="http://schemas.microsoft.com/office/drawing/2014/main" id="{0CB15981-DE32-4906-8F2A-28820CDB04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691" t="12361" r="12047"/>
          <a:stretch/>
        </p:blipFill>
        <p:spPr>
          <a:xfrm>
            <a:off x="611999" y="1170433"/>
            <a:ext cx="5332729" cy="4482372"/>
          </a:xfrm>
          <a:prstGeom prst="rect">
            <a:avLst/>
          </a:prstGeom>
        </p:spPr>
      </p:pic>
      <p:sp>
        <p:nvSpPr>
          <p:cNvPr id="4" name="Rechthoek 3">
            <a:extLst>
              <a:ext uri="{FF2B5EF4-FFF2-40B4-BE49-F238E27FC236}">
                <a16:creationId xmlns:a16="http://schemas.microsoft.com/office/drawing/2014/main" id="{4593352E-8337-45F4-A331-E015AD53ECE8}"/>
              </a:ext>
            </a:extLst>
          </p:cNvPr>
          <p:cNvSpPr/>
          <p:nvPr/>
        </p:nvSpPr>
        <p:spPr>
          <a:xfrm>
            <a:off x="80321" y="6286176"/>
            <a:ext cx="1157689" cy="247760"/>
          </a:xfrm>
          <a:prstGeom prst="rect">
            <a:avLst/>
          </a:prstGeom>
        </p:spPr>
        <p:txBody>
          <a:bodyPr wrap="none">
            <a:spAutoFit/>
          </a:bodyPr>
          <a:lstStyle/>
          <a:p>
            <a:pPr lvl="0"/>
            <a:r>
              <a:rPr lang="nl-NL" sz="1010" dirty="0">
                <a:solidFill>
                  <a:srgbClr val="00437A"/>
                </a:solidFill>
                <a:latin typeface="+mj-lt"/>
                <a:ea typeface="MS PGothic" panose="020B0600070205080204" pitchFamily="34" charset="-128"/>
              </a:rPr>
              <a:t>Bron: VeiligheidNL</a:t>
            </a:r>
          </a:p>
        </p:txBody>
      </p:sp>
    </p:spTree>
    <p:extLst>
      <p:ext uri="{BB962C8B-B14F-4D97-AF65-F5344CB8AC3E}">
        <p14:creationId xmlns:p14="http://schemas.microsoft.com/office/powerpoint/2010/main" val="3114938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92000" y="3"/>
            <a:ext cx="11582400" cy="584775"/>
          </a:xfrm>
        </p:spPr>
        <p:txBody>
          <a:bodyPr/>
          <a:lstStyle/>
          <a:p>
            <a:r>
              <a:rPr lang="nl-NL" dirty="0"/>
              <a:t>Bereiken van doelgroep</a:t>
            </a:r>
          </a:p>
        </p:txBody>
      </p:sp>
      <p:sp>
        <p:nvSpPr>
          <p:cNvPr id="7" name="Afgeronde rechthoek 6"/>
          <p:cNvSpPr/>
          <p:nvPr/>
        </p:nvSpPr>
        <p:spPr>
          <a:xfrm>
            <a:off x="7497301" y="947752"/>
            <a:ext cx="3960578" cy="1133856"/>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r>
              <a:rPr lang="nl-NL" sz="2800" dirty="0">
                <a:cs typeface="Arial" panose="020B0604020202020204" pitchFamily="34" charset="0"/>
              </a:rPr>
              <a:t> </a:t>
            </a:r>
            <a:r>
              <a:rPr lang="nl-NL" sz="2800" dirty="0" err="1">
                <a:cs typeface="Arial" panose="020B0604020202020204" pitchFamily="34" charset="0"/>
              </a:rPr>
              <a:t>Casefinding</a:t>
            </a:r>
            <a:r>
              <a:rPr lang="nl-NL" sz="2800" dirty="0">
                <a:cs typeface="Arial" panose="020B0604020202020204" pitchFamily="34" charset="0"/>
              </a:rPr>
              <a:t> &amp; screening</a:t>
            </a:r>
          </a:p>
          <a:p>
            <a:endParaRPr lang="nl-NL" sz="1600" dirty="0">
              <a:latin typeface="Arial" panose="020B0604020202020204" pitchFamily="34" charset="0"/>
              <a:cs typeface="Arial" panose="020B0604020202020204" pitchFamily="34" charset="0"/>
            </a:endParaRPr>
          </a:p>
        </p:txBody>
      </p:sp>
      <p:sp>
        <p:nvSpPr>
          <p:cNvPr id="8" name="Afgeronde rechthoek 7"/>
          <p:cNvSpPr/>
          <p:nvPr/>
        </p:nvSpPr>
        <p:spPr>
          <a:xfrm>
            <a:off x="7652563" y="2139696"/>
            <a:ext cx="3960578" cy="1133856"/>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endParaRPr lang="nl-NL" sz="2800" dirty="0">
              <a:latin typeface="Arial" panose="020B0604020202020204" pitchFamily="34" charset="0"/>
              <a:cs typeface="Arial" panose="020B0604020202020204" pitchFamily="34" charset="0"/>
            </a:endParaRPr>
          </a:p>
          <a:p>
            <a:r>
              <a:rPr lang="nl-NL" sz="2800" dirty="0">
                <a:cs typeface="Arial" panose="020B0604020202020204" pitchFamily="34" charset="0"/>
              </a:rPr>
              <a:t>Informeren &amp; voorlichten</a:t>
            </a:r>
          </a:p>
          <a:p>
            <a:endParaRPr lang="nl-NL" sz="1600" dirty="0">
              <a:latin typeface="Arial" panose="020B0604020202020204" pitchFamily="34" charset="0"/>
              <a:cs typeface="Arial" panose="020B0604020202020204" pitchFamily="34" charset="0"/>
            </a:endParaRPr>
          </a:p>
        </p:txBody>
      </p:sp>
      <p:pic>
        <p:nvPicPr>
          <p:cNvPr id="10" name="Afbeelding 9"/>
          <p:cNvPicPr>
            <a:picLocks noChangeAspect="1"/>
          </p:cNvPicPr>
          <p:nvPr/>
        </p:nvPicPr>
        <p:blipFill rotWithShape="1">
          <a:blip r:embed="rId3" cstate="print">
            <a:extLst>
              <a:ext uri="{28A0092B-C50C-407E-A947-70E740481C1C}">
                <a14:useLocalDpi xmlns:a14="http://schemas.microsoft.com/office/drawing/2010/main" val="0"/>
              </a:ext>
            </a:extLst>
          </a:blip>
          <a:srcRect l="66555" t="26460" r="19190" b="25951"/>
          <a:stretch/>
        </p:blipFill>
        <p:spPr>
          <a:xfrm>
            <a:off x="6912528" y="2542513"/>
            <a:ext cx="521764" cy="470169"/>
          </a:xfrm>
          <a:prstGeom prst="ellipse">
            <a:avLst/>
          </a:prstGeom>
        </p:spPr>
      </p:pic>
      <p:pic>
        <p:nvPicPr>
          <p:cNvPr id="12" name="Afbeelding 11">
            <a:extLst>
              <a:ext uri="{FF2B5EF4-FFF2-40B4-BE49-F238E27FC236}">
                <a16:creationId xmlns:a16="http://schemas.microsoft.com/office/drawing/2014/main" id="{76012F92-EEEC-4677-9FF4-A743D1BD458F}"/>
              </a:ext>
            </a:extLst>
          </p:cNvPr>
          <p:cNvPicPr>
            <a:picLocks noChangeAspect="1"/>
          </p:cNvPicPr>
          <p:nvPr/>
        </p:nvPicPr>
        <p:blipFill>
          <a:blip r:embed="rId4"/>
          <a:stretch>
            <a:fillRect/>
          </a:stretch>
        </p:blipFill>
        <p:spPr>
          <a:xfrm>
            <a:off x="192000" y="1059086"/>
            <a:ext cx="6444955" cy="5165619"/>
          </a:xfrm>
          <a:prstGeom prst="rect">
            <a:avLst/>
          </a:prstGeom>
        </p:spPr>
      </p:pic>
      <p:sp>
        <p:nvSpPr>
          <p:cNvPr id="3" name="Rechthoek 2">
            <a:extLst>
              <a:ext uri="{FF2B5EF4-FFF2-40B4-BE49-F238E27FC236}">
                <a16:creationId xmlns:a16="http://schemas.microsoft.com/office/drawing/2014/main" id="{9DD214A3-2BAB-4EF6-9C81-89F16E2D36D1}"/>
              </a:ext>
            </a:extLst>
          </p:cNvPr>
          <p:cNvSpPr/>
          <p:nvPr/>
        </p:nvSpPr>
        <p:spPr>
          <a:xfrm>
            <a:off x="2046544" y="584206"/>
            <a:ext cx="2427459" cy="523220"/>
          </a:xfrm>
          <a:prstGeom prst="rect">
            <a:avLst/>
          </a:prstGeom>
        </p:spPr>
        <p:txBody>
          <a:bodyPr wrap="none">
            <a:spAutoFit/>
          </a:bodyPr>
          <a:lstStyle/>
          <a:p>
            <a:r>
              <a:rPr lang="nl-NL" sz="2800" b="1" dirty="0">
                <a:solidFill>
                  <a:srgbClr val="EB690B"/>
                </a:solidFill>
              </a:rPr>
              <a:t>VALRISICOTEST</a:t>
            </a:r>
          </a:p>
        </p:txBody>
      </p:sp>
      <p:sp>
        <p:nvSpPr>
          <p:cNvPr id="4" name="Rechthoek 3">
            <a:extLst>
              <a:ext uri="{FF2B5EF4-FFF2-40B4-BE49-F238E27FC236}">
                <a16:creationId xmlns:a16="http://schemas.microsoft.com/office/drawing/2014/main" id="{C9738B24-F78D-481B-92B1-F201735F5D9B}"/>
              </a:ext>
            </a:extLst>
          </p:cNvPr>
          <p:cNvSpPr/>
          <p:nvPr/>
        </p:nvSpPr>
        <p:spPr>
          <a:xfrm>
            <a:off x="192000" y="6421135"/>
            <a:ext cx="1157689" cy="247760"/>
          </a:xfrm>
          <a:prstGeom prst="rect">
            <a:avLst/>
          </a:prstGeom>
        </p:spPr>
        <p:txBody>
          <a:bodyPr wrap="none">
            <a:spAutoFit/>
          </a:bodyPr>
          <a:lstStyle/>
          <a:p>
            <a:r>
              <a:rPr lang="nl-NL" sz="1010" dirty="0">
                <a:solidFill>
                  <a:srgbClr val="00437A"/>
                </a:solidFill>
                <a:latin typeface="+mj-lt"/>
                <a:ea typeface="MS PGothic" panose="020B0600070205080204" pitchFamily="34" charset="-128"/>
              </a:rPr>
              <a:t>Bron: VeiligheidNL</a:t>
            </a:r>
          </a:p>
        </p:txBody>
      </p:sp>
      <p:sp>
        <p:nvSpPr>
          <p:cNvPr id="14" name="Afgeronde rechthoek 7">
            <a:extLst>
              <a:ext uri="{FF2B5EF4-FFF2-40B4-BE49-F238E27FC236}">
                <a16:creationId xmlns:a16="http://schemas.microsoft.com/office/drawing/2014/main" id="{BD3F003D-BD03-478F-90F9-1029FEA95448}"/>
              </a:ext>
            </a:extLst>
          </p:cNvPr>
          <p:cNvSpPr/>
          <p:nvPr/>
        </p:nvSpPr>
        <p:spPr>
          <a:xfrm>
            <a:off x="7667676" y="3630172"/>
            <a:ext cx="4500880" cy="893529"/>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r>
              <a:rPr lang="nl-NL" sz="2800" dirty="0">
                <a:cs typeface="Arial" panose="020B0604020202020204" pitchFamily="34" charset="0"/>
              </a:rPr>
              <a:t>Begeleiden &amp; ondersteunen</a:t>
            </a:r>
          </a:p>
        </p:txBody>
      </p:sp>
      <p:sp>
        <p:nvSpPr>
          <p:cNvPr id="16" name="Afgeronde rechthoek 7">
            <a:extLst>
              <a:ext uri="{FF2B5EF4-FFF2-40B4-BE49-F238E27FC236}">
                <a16:creationId xmlns:a16="http://schemas.microsoft.com/office/drawing/2014/main" id="{53C6F32A-A751-472E-8810-093408EB37EB}"/>
              </a:ext>
            </a:extLst>
          </p:cNvPr>
          <p:cNvSpPr/>
          <p:nvPr/>
        </p:nvSpPr>
        <p:spPr>
          <a:xfrm>
            <a:off x="7684199" y="4856875"/>
            <a:ext cx="3438144" cy="893529"/>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r>
              <a:rPr lang="nl-NL" sz="2800" dirty="0">
                <a:cs typeface="Arial" panose="020B0604020202020204" pitchFamily="34" charset="0"/>
              </a:rPr>
              <a:t>Volhouden faciliteren</a:t>
            </a:r>
          </a:p>
        </p:txBody>
      </p:sp>
      <p:pic>
        <p:nvPicPr>
          <p:cNvPr id="17" name="Afbeelding 16">
            <a:extLst>
              <a:ext uri="{FF2B5EF4-FFF2-40B4-BE49-F238E27FC236}">
                <a16:creationId xmlns:a16="http://schemas.microsoft.com/office/drawing/2014/main" id="{3585D57D-BE7B-407F-BE4B-3ACD8EA87A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555" t="26460" r="19190" b="25951"/>
          <a:stretch/>
        </p:blipFill>
        <p:spPr>
          <a:xfrm>
            <a:off x="6932179" y="3868262"/>
            <a:ext cx="521764" cy="470170"/>
          </a:xfrm>
          <a:prstGeom prst="ellipse">
            <a:avLst/>
          </a:prstGeom>
        </p:spPr>
      </p:pic>
      <p:pic>
        <p:nvPicPr>
          <p:cNvPr id="18" name="Afbeelding 17">
            <a:extLst>
              <a:ext uri="{FF2B5EF4-FFF2-40B4-BE49-F238E27FC236}">
                <a16:creationId xmlns:a16="http://schemas.microsoft.com/office/drawing/2014/main" id="{5D6F356B-4EA5-44F1-8386-7A12DD511C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555" t="26460" r="19190" b="25951"/>
          <a:stretch/>
        </p:blipFill>
        <p:spPr>
          <a:xfrm>
            <a:off x="6939311" y="5063456"/>
            <a:ext cx="521764" cy="470170"/>
          </a:xfrm>
          <a:prstGeom prst="ellipse">
            <a:avLst/>
          </a:prstGeom>
        </p:spPr>
      </p:pic>
      <p:pic>
        <p:nvPicPr>
          <p:cNvPr id="15" name="Afbeelding 14">
            <a:extLst>
              <a:ext uri="{FF2B5EF4-FFF2-40B4-BE49-F238E27FC236}">
                <a16:creationId xmlns:a16="http://schemas.microsoft.com/office/drawing/2014/main" id="{E09B4A8B-E155-4C1E-85D5-0EF91B18A9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555" t="26460" r="19190" b="25951"/>
          <a:stretch/>
        </p:blipFill>
        <p:spPr>
          <a:xfrm>
            <a:off x="6908507" y="1282506"/>
            <a:ext cx="525785" cy="399330"/>
          </a:xfrm>
          <a:prstGeom prst="ellipse">
            <a:avLst/>
          </a:prstGeom>
        </p:spPr>
      </p:pic>
    </p:spTree>
    <p:extLst>
      <p:ext uri="{BB962C8B-B14F-4D97-AF65-F5344CB8AC3E}">
        <p14:creationId xmlns:p14="http://schemas.microsoft.com/office/powerpoint/2010/main" val="3372134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Voorbeeld </a:t>
            </a:r>
            <a:r>
              <a:rPr lang="nl-NL" dirty="0"/>
              <a:t>MultiDisciplinaire</a:t>
            </a:r>
            <a:r>
              <a:rPr lang="en-US" dirty="0"/>
              <a:t> AANPAK Valpreventie</a:t>
            </a:r>
            <a:endParaRPr lang="nl-NL" dirty="0"/>
          </a:p>
        </p:txBody>
      </p:sp>
      <p:pic>
        <p:nvPicPr>
          <p:cNvPr id="1026" name="Picture 2" descr="https://www.netwerk100.nl/wp-content/uploads/2017/08/valpreventie.png"/>
          <p:cNvPicPr>
            <a:picLocks noChangeAspect="1" noChangeArrowheads="1"/>
          </p:cNvPicPr>
          <p:nvPr/>
        </p:nvPicPr>
        <p:blipFill rotWithShape="1">
          <a:blip r:embed="rId3">
            <a:extLst>
              <a:ext uri="{28A0092B-C50C-407E-A947-70E740481C1C}">
                <a14:useLocalDpi xmlns:a14="http://schemas.microsoft.com/office/drawing/2010/main" val="0"/>
              </a:ext>
            </a:extLst>
          </a:blip>
          <a:srcRect r="17506"/>
          <a:stretch/>
        </p:blipFill>
        <p:spPr bwMode="auto">
          <a:xfrm>
            <a:off x="416935" y="750607"/>
            <a:ext cx="8155205" cy="6007003"/>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192000" y="6480611"/>
            <a:ext cx="2604304" cy="276999"/>
          </a:xfrm>
          <a:prstGeom prst="rect">
            <a:avLst/>
          </a:prstGeom>
          <a:noFill/>
        </p:spPr>
        <p:txBody>
          <a:bodyPr wrap="square" rtlCol="0">
            <a:spAutoFit/>
          </a:bodyPr>
          <a:lstStyle/>
          <a:p>
            <a:r>
              <a:rPr lang="nl-NL" sz="1200" dirty="0"/>
              <a:t>Bron: 100 </a:t>
            </a:r>
            <a:r>
              <a:rPr lang="nl-NL" sz="1010" dirty="0">
                <a:latin typeface="+mj-lt"/>
              </a:rPr>
              <a:t>uw</a:t>
            </a:r>
            <a:r>
              <a:rPr lang="nl-NL" sz="1200" dirty="0"/>
              <a:t> welzijns- en zorgnetwerk</a:t>
            </a:r>
          </a:p>
        </p:txBody>
      </p:sp>
    </p:spTree>
    <p:extLst>
      <p:ext uri="{BB962C8B-B14F-4D97-AF65-F5344CB8AC3E}">
        <p14:creationId xmlns:p14="http://schemas.microsoft.com/office/powerpoint/2010/main" val="3395308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3. Medicijngebruik en vallen</a:t>
            </a:r>
          </a:p>
        </p:txBody>
      </p:sp>
      <p:sp>
        <p:nvSpPr>
          <p:cNvPr id="4" name="Tijdelijke aanduiding voor inhoud 3"/>
          <p:cNvSpPr>
            <a:spLocks noGrp="1"/>
          </p:cNvSpPr>
          <p:nvPr>
            <p:ph sz="half" idx="1"/>
          </p:nvPr>
        </p:nvSpPr>
        <p:spPr/>
        <p:txBody>
          <a:bodyPr/>
          <a:lstStyle/>
          <a:p>
            <a:r>
              <a:rPr lang="en-US" dirty="0"/>
              <a:t>Effecten op mobiliteit/fysiek functioneren</a:t>
            </a:r>
          </a:p>
          <a:p>
            <a:endParaRPr lang="en-US" dirty="0"/>
          </a:p>
          <a:p>
            <a:r>
              <a:rPr lang="en-US" dirty="0"/>
              <a:t>Invloed op cardiovasculaire functie</a:t>
            </a:r>
          </a:p>
          <a:p>
            <a:endParaRPr lang="en-US" dirty="0"/>
          </a:p>
          <a:p>
            <a:r>
              <a:rPr lang="en-US" dirty="0"/>
              <a:t>Algemene bijwerkingen</a:t>
            </a:r>
            <a:endParaRPr lang="nl-NL" dirty="0"/>
          </a:p>
        </p:txBody>
      </p:sp>
      <p:pic>
        <p:nvPicPr>
          <p:cNvPr id="5" name="Afbeelding 4"/>
          <p:cNvPicPr>
            <a:picLocks noChangeAspect="1"/>
          </p:cNvPicPr>
          <p:nvPr/>
        </p:nvPicPr>
        <p:blipFill>
          <a:blip r:embed="rId3"/>
          <a:stretch>
            <a:fillRect/>
          </a:stretch>
        </p:blipFill>
        <p:spPr>
          <a:xfrm>
            <a:off x="7181224" y="585602"/>
            <a:ext cx="2337596" cy="4700127"/>
          </a:xfrm>
          <a:prstGeom prst="rect">
            <a:avLst/>
          </a:prstGeom>
        </p:spPr>
      </p:pic>
    </p:spTree>
    <p:extLst>
      <p:ext uri="{BB962C8B-B14F-4D97-AF65-F5344CB8AC3E}">
        <p14:creationId xmlns:p14="http://schemas.microsoft.com/office/powerpoint/2010/main" val="4110306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Welke medicijnen verhogen risico op vallen?</a:t>
            </a:r>
            <a:endParaRPr lang="nl-NL" dirty="0"/>
          </a:p>
        </p:txBody>
      </p:sp>
      <p:sp>
        <p:nvSpPr>
          <p:cNvPr id="4" name="Tijdelijke aanduiding voor inhoud 3"/>
          <p:cNvSpPr>
            <a:spLocks noGrp="1"/>
          </p:cNvSpPr>
          <p:nvPr>
            <p:ph idx="1"/>
          </p:nvPr>
        </p:nvSpPr>
        <p:spPr>
          <a:xfrm>
            <a:off x="792305" y="1762348"/>
            <a:ext cx="11160000" cy="3687949"/>
          </a:xfrm>
        </p:spPr>
        <p:txBody>
          <a:bodyPr/>
          <a:lstStyle/>
          <a:p>
            <a:r>
              <a:rPr lang="nl-NL" dirty="0"/>
              <a:t>Benzodiazepinen </a:t>
            </a:r>
          </a:p>
          <a:p>
            <a:r>
              <a:rPr lang="en-US" dirty="0"/>
              <a:t>Antipsychotica</a:t>
            </a:r>
            <a:endParaRPr lang="nl-NL" dirty="0"/>
          </a:p>
          <a:p>
            <a:r>
              <a:rPr lang="nl-NL" dirty="0"/>
              <a:t>Antidepressiva</a:t>
            </a:r>
          </a:p>
          <a:p>
            <a:r>
              <a:rPr lang="nl-NL" dirty="0"/>
              <a:t>Cardiovasculaire medicatie </a:t>
            </a:r>
          </a:p>
          <a:p>
            <a:r>
              <a:rPr lang="nl-NL" dirty="0"/>
              <a:t>Pijnstillers</a:t>
            </a:r>
          </a:p>
          <a:p>
            <a:r>
              <a:rPr lang="nl-NL" dirty="0"/>
              <a:t>Anticonvulsiva </a:t>
            </a:r>
          </a:p>
        </p:txBody>
      </p:sp>
    </p:spTree>
    <p:extLst>
      <p:ext uri="{BB962C8B-B14F-4D97-AF65-F5344CB8AC3E}">
        <p14:creationId xmlns:p14="http://schemas.microsoft.com/office/powerpoint/2010/main" val="386636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Medicatie en verhoogd valrisico</a:t>
            </a:r>
            <a:endParaRPr lang="nl-NL" dirty="0"/>
          </a:p>
        </p:txBody>
      </p:sp>
      <p:sp>
        <p:nvSpPr>
          <p:cNvPr id="3" name="Tijdelijke aanduiding voor inhoud 2"/>
          <p:cNvSpPr>
            <a:spLocks noGrp="1"/>
          </p:cNvSpPr>
          <p:nvPr>
            <p:ph idx="1"/>
          </p:nvPr>
        </p:nvSpPr>
        <p:spPr>
          <a:xfrm>
            <a:off x="612000" y="1140434"/>
            <a:ext cx="11160000" cy="4320000"/>
          </a:xfrm>
        </p:spPr>
        <p:txBody>
          <a:bodyPr/>
          <a:lstStyle/>
          <a:p>
            <a:pPr marL="0" indent="0">
              <a:buNone/>
            </a:pPr>
            <a:r>
              <a:rPr lang="nl-NL" b="1" dirty="0">
                <a:solidFill>
                  <a:srgbClr val="EB690B"/>
                </a:solidFill>
              </a:rPr>
              <a:t>Valrisico</a:t>
            </a:r>
            <a:r>
              <a:rPr lang="nl-NL" dirty="0">
                <a:solidFill>
                  <a:srgbClr val="EB690B"/>
                </a:solidFill>
              </a:rPr>
              <a:t> </a:t>
            </a:r>
            <a:r>
              <a:rPr lang="nl-NL" b="1" dirty="0">
                <a:solidFill>
                  <a:srgbClr val="EB690B"/>
                </a:solidFill>
              </a:rPr>
              <a:t>neemt toe als:</a:t>
            </a:r>
            <a:r>
              <a:rPr lang="nl-NL" b="1" dirty="0"/>
              <a:t> </a:t>
            </a:r>
          </a:p>
          <a:p>
            <a:r>
              <a:rPr lang="nl-NL" dirty="0"/>
              <a:t>patiënt meerdere medicijnen tegelijk gebruikt</a:t>
            </a:r>
          </a:p>
          <a:p>
            <a:r>
              <a:rPr lang="nl-NL" dirty="0"/>
              <a:t>patiënt valrisicoverhogende medicijnen gebruikt</a:t>
            </a:r>
          </a:p>
          <a:p>
            <a:endParaRPr lang="nl-NL" dirty="0"/>
          </a:p>
          <a:p>
            <a:pPr marL="0" indent="0">
              <a:buNone/>
            </a:pPr>
            <a:r>
              <a:rPr lang="nl-NL" b="1" dirty="0">
                <a:solidFill>
                  <a:srgbClr val="EB690B"/>
                </a:solidFill>
              </a:rPr>
              <a:t>Constitutie van het lichaam verandert bij:</a:t>
            </a:r>
          </a:p>
          <a:p>
            <a:r>
              <a:rPr lang="nl-NL" dirty="0"/>
              <a:t>minder lichaamsvocht</a:t>
            </a:r>
          </a:p>
          <a:p>
            <a:r>
              <a:rPr lang="nl-NL" dirty="0"/>
              <a:t>meer lichaamsvet</a:t>
            </a:r>
          </a:p>
          <a:p>
            <a:r>
              <a:rPr lang="nl-NL" dirty="0"/>
              <a:t>verminderende nierfunctie</a:t>
            </a:r>
          </a:p>
          <a:p>
            <a:pPr marL="0" indent="0">
              <a:buNone/>
            </a:pPr>
            <a:r>
              <a:rPr lang="nl-NL" dirty="0">
                <a:sym typeface="Wingdings" panose="05000000000000000000" pitchFamily="2" charset="2"/>
              </a:rPr>
              <a:t> Verhoogde kans op bijwerkingen  bij duizeligheid  verhoogde kans op vallen</a:t>
            </a:r>
            <a:endParaRPr lang="nl-NL" dirty="0"/>
          </a:p>
        </p:txBody>
      </p:sp>
    </p:spTree>
    <p:extLst>
      <p:ext uri="{BB962C8B-B14F-4D97-AF65-F5344CB8AC3E}">
        <p14:creationId xmlns:p14="http://schemas.microsoft.com/office/powerpoint/2010/main" val="3403783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Belang Vitamine D, Calcium, BISFOSFONAAT</a:t>
            </a:r>
          </a:p>
        </p:txBody>
      </p:sp>
      <p:sp>
        <p:nvSpPr>
          <p:cNvPr id="3" name="Tijdelijke aanduiding voor inhoud 2"/>
          <p:cNvSpPr>
            <a:spLocks noGrp="1"/>
          </p:cNvSpPr>
          <p:nvPr>
            <p:ph sz="half" idx="1"/>
          </p:nvPr>
        </p:nvSpPr>
        <p:spPr>
          <a:xfrm>
            <a:off x="611999" y="1155425"/>
            <a:ext cx="8751920" cy="4320000"/>
          </a:xfrm>
        </p:spPr>
        <p:txBody>
          <a:bodyPr>
            <a:normAutofit fontScale="70000" lnSpcReduction="20000"/>
          </a:bodyPr>
          <a:lstStyle/>
          <a:p>
            <a:pPr marL="0" indent="0">
              <a:buNone/>
            </a:pPr>
            <a:r>
              <a:rPr lang="nl-NL" sz="4000" b="1" dirty="0">
                <a:solidFill>
                  <a:srgbClr val="EB690B"/>
                </a:solidFill>
              </a:rPr>
              <a:t>Algemeen: Vitamine D/dag</a:t>
            </a:r>
          </a:p>
          <a:p>
            <a:r>
              <a:rPr lang="nl-NL" sz="3600" dirty="0"/>
              <a:t>Alle 70-plussers: supplement met 20 µg (800 IE)</a:t>
            </a:r>
          </a:p>
          <a:p>
            <a:pPr lvl="2"/>
            <a:r>
              <a:rPr lang="nl-NL" sz="3200" dirty="0"/>
              <a:t>Vermindert risico botbreuken</a:t>
            </a:r>
          </a:p>
          <a:p>
            <a:pPr lvl="2"/>
            <a:r>
              <a:rPr lang="nl-NL" sz="3200" dirty="0"/>
              <a:t>Vermindert risico vallen bij deze kwetsbare groep</a:t>
            </a:r>
          </a:p>
          <a:p>
            <a:r>
              <a:rPr lang="nl-NL" sz="3600" dirty="0"/>
              <a:t>Alle vrouwen van 50 tot 70 jaar: 10 µg (400 IE) </a:t>
            </a:r>
          </a:p>
          <a:p>
            <a:r>
              <a:rPr lang="nl-NL" sz="3600" dirty="0"/>
              <a:t>Mannen tot 70 jaar, indien nodig*: 10 µg (400 IE)</a:t>
            </a:r>
          </a:p>
          <a:p>
            <a:endParaRPr lang="nl-NL" sz="3200" dirty="0"/>
          </a:p>
          <a:p>
            <a:pPr marL="0" indent="0">
              <a:buNone/>
            </a:pPr>
            <a:r>
              <a:rPr lang="nl-NL" sz="3600" b="1" dirty="0">
                <a:solidFill>
                  <a:srgbClr val="EB690B"/>
                </a:solidFill>
              </a:rPr>
              <a:t>Bij verhoogd fractuurrisico</a:t>
            </a:r>
          </a:p>
          <a:p>
            <a:r>
              <a:rPr lang="nl-NL" sz="3600" dirty="0"/>
              <a:t>20 µg (800 IE)</a:t>
            </a:r>
          </a:p>
          <a:p>
            <a:r>
              <a:rPr lang="nl-NL" sz="3600" dirty="0"/>
              <a:t>Calcium en dosering afhankelijk inname zuivelproducten</a:t>
            </a:r>
          </a:p>
          <a:p>
            <a:r>
              <a:rPr lang="nl-NL" sz="3600" dirty="0"/>
              <a:t>Bisfosfonaat bij hoog fractuurrisico</a:t>
            </a:r>
          </a:p>
        </p:txBody>
      </p:sp>
      <p:pic>
        <p:nvPicPr>
          <p:cNvPr id="1030" name="Picture 6" descr="Afbeeldingsresultaat voor sterke botten boekj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872239" y="1246956"/>
            <a:ext cx="2707762" cy="3884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995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sz="half" idx="2"/>
          </p:nvPr>
        </p:nvSpPr>
        <p:spPr/>
        <p:txBody>
          <a:bodyPr/>
          <a:lstStyle/>
          <a:p>
            <a:endParaRPr lang="nl-NL" dirty="0"/>
          </a:p>
        </p:txBody>
      </p:sp>
      <p:pic>
        <p:nvPicPr>
          <p:cNvPr id="5" name="Afbeelding 4"/>
          <p:cNvPicPr>
            <a:picLocks noChangeAspect="1"/>
          </p:cNvPicPr>
          <p:nvPr/>
        </p:nvPicPr>
        <p:blipFill>
          <a:blip r:embed="rId3"/>
          <a:stretch>
            <a:fillRect/>
          </a:stretch>
        </p:blipFill>
        <p:spPr>
          <a:xfrm>
            <a:off x="1525588" y="148217"/>
            <a:ext cx="10666412" cy="7623565"/>
          </a:xfrm>
          <a:prstGeom prst="rect">
            <a:avLst/>
          </a:prstGeom>
          <a:noFill/>
          <a:ln>
            <a:solidFill>
              <a:srgbClr val="D6380D"/>
            </a:solidFill>
          </a:ln>
        </p:spPr>
      </p:pic>
      <p:sp>
        <p:nvSpPr>
          <p:cNvPr id="9" name="Pijl-rechts 8"/>
          <p:cNvSpPr/>
          <p:nvPr/>
        </p:nvSpPr>
        <p:spPr>
          <a:xfrm>
            <a:off x="612000" y="4824046"/>
            <a:ext cx="733975" cy="4745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0" name="Pijl-rechts 9"/>
          <p:cNvSpPr/>
          <p:nvPr/>
        </p:nvSpPr>
        <p:spPr>
          <a:xfrm>
            <a:off x="612000" y="3528093"/>
            <a:ext cx="733975" cy="4745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1" name="Pijl-rechts 10"/>
          <p:cNvSpPr/>
          <p:nvPr/>
        </p:nvSpPr>
        <p:spPr>
          <a:xfrm>
            <a:off x="607371" y="4002655"/>
            <a:ext cx="733975" cy="4745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2" name="Tekstvak 11"/>
          <p:cNvSpPr txBox="1"/>
          <p:nvPr/>
        </p:nvSpPr>
        <p:spPr>
          <a:xfrm>
            <a:off x="0" y="6154915"/>
            <a:ext cx="1739719" cy="276999"/>
          </a:xfrm>
          <a:prstGeom prst="rect">
            <a:avLst/>
          </a:prstGeom>
          <a:noFill/>
        </p:spPr>
        <p:txBody>
          <a:bodyPr wrap="square" rtlCol="0">
            <a:spAutoFit/>
          </a:bodyPr>
          <a:lstStyle/>
          <a:p>
            <a:r>
              <a:rPr lang="nl-NL" sz="1200" dirty="0"/>
              <a:t>Bron: gezondheidsraad</a:t>
            </a:r>
          </a:p>
        </p:txBody>
      </p:sp>
      <p:sp>
        <p:nvSpPr>
          <p:cNvPr id="7" name="Afgeronde rechthoek 6"/>
          <p:cNvSpPr/>
          <p:nvPr/>
        </p:nvSpPr>
        <p:spPr>
          <a:xfrm>
            <a:off x="8414795" y="4075554"/>
            <a:ext cx="2558005" cy="436578"/>
          </a:xfrm>
          <a:prstGeom prst="roundRect">
            <a:avLst/>
          </a:prstGeom>
          <a:noFill/>
          <a:ln>
            <a:solidFill>
              <a:srgbClr val="0079C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7" name="Afgeronde rechthoek 16"/>
          <p:cNvSpPr/>
          <p:nvPr/>
        </p:nvSpPr>
        <p:spPr>
          <a:xfrm>
            <a:off x="8414795" y="4865856"/>
            <a:ext cx="2598229" cy="390942"/>
          </a:xfrm>
          <a:prstGeom prst="roundRect">
            <a:avLst/>
          </a:prstGeom>
          <a:noFill/>
          <a:ln>
            <a:solidFill>
              <a:srgbClr val="0079C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8" name="Afgeronde rechthoek 17"/>
          <p:cNvSpPr/>
          <p:nvPr/>
        </p:nvSpPr>
        <p:spPr>
          <a:xfrm>
            <a:off x="9890854" y="3317948"/>
            <a:ext cx="1081946" cy="420290"/>
          </a:xfrm>
          <a:prstGeom prst="roundRect">
            <a:avLst/>
          </a:prstGeom>
          <a:noFill/>
          <a:ln>
            <a:solidFill>
              <a:srgbClr val="0079C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271032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4. Valpreventie samen met APotheek</a:t>
            </a:r>
            <a:endParaRPr lang="nl-NL" dirty="0"/>
          </a:p>
        </p:txBody>
      </p:sp>
      <p:sp>
        <p:nvSpPr>
          <p:cNvPr id="3" name="Tijdelijke aanduiding voor inhoud 2"/>
          <p:cNvSpPr>
            <a:spLocks noGrp="1"/>
          </p:cNvSpPr>
          <p:nvPr>
            <p:ph idx="1"/>
          </p:nvPr>
        </p:nvSpPr>
        <p:spPr>
          <a:xfrm>
            <a:off x="612000" y="1245365"/>
            <a:ext cx="11160000" cy="4320000"/>
          </a:xfrm>
        </p:spPr>
        <p:txBody>
          <a:bodyPr>
            <a:normAutofit/>
          </a:bodyPr>
          <a:lstStyle/>
          <a:p>
            <a:pPr marL="0" indent="0">
              <a:buNone/>
            </a:pPr>
            <a:r>
              <a:rPr lang="en-US" b="1" dirty="0">
                <a:solidFill>
                  <a:srgbClr val="EB690B"/>
                </a:solidFill>
              </a:rPr>
              <a:t>Signalering verhoogd </a:t>
            </a:r>
            <a:r>
              <a:rPr lang="en-US" b="1" dirty="0" err="1">
                <a:solidFill>
                  <a:srgbClr val="EB690B"/>
                </a:solidFill>
              </a:rPr>
              <a:t>valrisico</a:t>
            </a:r>
            <a:r>
              <a:rPr lang="en-US" b="1" dirty="0">
                <a:solidFill>
                  <a:srgbClr val="EB690B"/>
                </a:solidFill>
              </a:rPr>
              <a:t>:</a:t>
            </a:r>
          </a:p>
          <a:p>
            <a:r>
              <a:rPr lang="en-US" dirty="0"/>
              <a:t>Patiënt komt voor wondverzorging</a:t>
            </a:r>
          </a:p>
          <a:p>
            <a:r>
              <a:rPr lang="en-US" dirty="0"/>
              <a:t>Patient heeft moeite met </a:t>
            </a:r>
            <a:r>
              <a:rPr lang="en-US" dirty="0" err="1"/>
              <a:t>lopen</a:t>
            </a:r>
            <a:r>
              <a:rPr lang="en-US" dirty="0"/>
              <a:t>/evenwicht</a:t>
            </a:r>
          </a:p>
          <a:p>
            <a:r>
              <a:rPr lang="en-US" dirty="0"/>
              <a:t>Standaard valrisicocheck bij:</a:t>
            </a:r>
          </a:p>
          <a:p>
            <a:pPr lvl="1"/>
            <a:r>
              <a:rPr lang="en-US" dirty="0"/>
              <a:t>medicatiebeoordeling</a:t>
            </a:r>
          </a:p>
          <a:p>
            <a:pPr lvl="1"/>
            <a:r>
              <a:rPr lang="en-US" dirty="0"/>
              <a:t>medicatierol evaluatie</a:t>
            </a:r>
          </a:p>
          <a:p>
            <a:pPr lvl="2"/>
            <a:endParaRPr lang="en-US" dirty="0"/>
          </a:p>
          <a:p>
            <a:pPr marL="0" indent="0">
              <a:buNone/>
            </a:pPr>
            <a:r>
              <a:rPr lang="en-US" b="1" dirty="0">
                <a:solidFill>
                  <a:srgbClr val="EB690B"/>
                </a:solidFill>
              </a:rPr>
              <a:t>Verhoogd valrisico? </a:t>
            </a:r>
          </a:p>
          <a:p>
            <a:r>
              <a:rPr lang="en-US" dirty="0"/>
              <a:t>Doorverwijzen naar andere zorgverlener voor </a:t>
            </a:r>
            <a:r>
              <a:rPr lang="nl-NL" dirty="0"/>
              <a:t>multifactoriële</a:t>
            </a:r>
            <a:r>
              <a:rPr lang="en-US" dirty="0"/>
              <a:t> </a:t>
            </a:r>
            <a:r>
              <a:rPr lang="nl-NL" dirty="0"/>
              <a:t>valrisicobeoordeling</a:t>
            </a:r>
          </a:p>
          <a:p>
            <a:r>
              <a:rPr lang="en-US" dirty="0" err="1">
                <a:sym typeface="Wingdings" panose="05000000000000000000" pitchFamily="2" charset="2"/>
              </a:rPr>
              <a:t>Andersom</a:t>
            </a:r>
            <a:r>
              <a:rPr lang="en-US" dirty="0">
                <a:sym typeface="Wingdings" panose="05000000000000000000" pitchFamily="2" charset="2"/>
              </a:rPr>
              <a:t> ook: medicatiebeoordeling/check op verzoek van andere overlines</a:t>
            </a:r>
            <a:endParaRPr lang="en-US"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1077" y="2154751"/>
            <a:ext cx="2681864" cy="2349970"/>
          </a:xfrm>
          <a:prstGeom prst="rect">
            <a:avLst/>
          </a:prstGeom>
        </p:spPr>
      </p:pic>
    </p:spTree>
    <p:extLst>
      <p:ext uri="{BB962C8B-B14F-4D97-AF65-F5344CB8AC3E}">
        <p14:creationId xmlns:p14="http://schemas.microsoft.com/office/powerpoint/2010/main" val="3277542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2000" y="3"/>
            <a:ext cx="11582400" cy="584775"/>
          </a:xfrm>
        </p:spPr>
        <p:txBody>
          <a:bodyPr/>
          <a:lstStyle/>
          <a:p>
            <a:r>
              <a:rPr lang="nl-NL" dirty="0"/>
              <a:t>Met de patiënt en andere zorgverleners</a:t>
            </a:r>
          </a:p>
        </p:txBody>
      </p:sp>
      <p:sp>
        <p:nvSpPr>
          <p:cNvPr id="3" name="Tijdelijke aanduiding voor inhoud 2"/>
          <p:cNvSpPr>
            <a:spLocks noGrp="1"/>
          </p:cNvSpPr>
          <p:nvPr>
            <p:ph idx="1"/>
          </p:nvPr>
        </p:nvSpPr>
        <p:spPr>
          <a:xfrm>
            <a:off x="614400" y="1130298"/>
            <a:ext cx="11160000" cy="4320000"/>
          </a:xfrm>
        </p:spPr>
        <p:txBody>
          <a:bodyPr>
            <a:normAutofit/>
          </a:bodyPr>
          <a:lstStyle/>
          <a:p>
            <a:r>
              <a:rPr lang="nl-NL" dirty="0"/>
              <a:t>Informatiebijeenkomst voor ouderen</a:t>
            </a:r>
          </a:p>
          <a:p>
            <a:r>
              <a:rPr lang="nl-NL" dirty="0" err="1"/>
              <a:t>DobbelFit</a:t>
            </a:r>
            <a:r>
              <a:rPr lang="nl-NL" dirty="0"/>
              <a:t> Spel</a:t>
            </a:r>
          </a:p>
          <a:p>
            <a:r>
              <a:rPr lang="en-US" dirty="0" err="1"/>
              <a:t>Digitaal</a:t>
            </a:r>
            <a:r>
              <a:rPr lang="en-US" dirty="0"/>
              <a:t> </a:t>
            </a:r>
            <a:r>
              <a:rPr lang="en-US" dirty="0" err="1"/>
              <a:t>valpreventieprogramma</a:t>
            </a:r>
            <a:r>
              <a:rPr lang="en-US" dirty="0"/>
              <a:t> met Teun </a:t>
            </a:r>
            <a:r>
              <a:rPr lang="en-US" dirty="0" err="1"/>
              <a:t>en</a:t>
            </a:r>
            <a:r>
              <a:rPr lang="en-US" dirty="0"/>
              <a:t> Ellie</a:t>
            </a:r>
            <a:endParaRPr lang="nl-NL" dirty="0"/>
          </a:p>
        </p:txBody>
      </p:sp>
      <p:pic>
        <p:nvPicPr>
          <p:cNvPr id="2052" name="Picture 4" descr="https://www.kbo-pcob.nl/wp-content/uploads/2018/07/DobbelFit-promo_a5_v4_klein-voor-nieuwsbri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486" y="2570770"/>
            <a:ext cx="4785011" cy="3373764"/>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descr="Afbeelding met binnen, persoon, plafond, scène&#10;&#10;Automatisch gegenereerde beschrijving">
            <a:extLst>
              <a:ext uri="{FF2B5EF4-FFF2-40B4-BE49-F238E27FC236}">
                <a16:creationId xmlns:a16="http://schemas.microsoft.com/office/drawing/2014/main" id="{2649279E-C9EE-465E-A5C8-E3C2D754994C}"/>
              </a:ext>
            </a:extLst>
          </p:cNvPr>
          <p:cNvPicPr/>
          <p:nvPr/>
        </p:nvPicPr>
        <p:blipFill rotWithShape="1">
          <a:blip r:embed="rId4" cstate="print">
            <a:extLst>
              <a:ext uri="{28A0092B-C50C-407E-A947-70E740481C1C}">
                <a14:useLocalDpi xmlns:a14="http://schemas.microsoft.com/office/drawing/2010/main" val="0"/>
              </a:ext>
            </a:extLst>
          </a:blip>
          <a:srcRect l="11012" r="23089" b="1"/>
          <a:stretch/>
        </p:blipFill>
        <p:spPr bwMode="auto">
          <a:xfrm>
            <a:off x="7957295" y="584778"/>
            <a:ext cx="3817105" cy="4358732"/>
          </a:xfrm>
          <a:custGeom>
            <a:avLst/>
            <a:gdLst>
              <a:gd name="connsiteX0" fmla="*/ 736393 w 3817105"/>
              <a:gd name="connsiteY0" fmla="*/ 0 h 4358732"/>
              <a:gd name="connsiteX1" fmla="*/ 3817105 w 3817105"/>
              <a:gd name="connsiteY1" fmla="*/ 0 h 4358732"/>
              <a:gd name="connsiteX2" fmla="*/ 3817105 w 3817105"/>
              <a:gd name="connsiteY2" fmla="*/ 3889118 h 4358732"/>
              <a:gd name="connsiteX3" fmla="*/ 3809451 w 3817105"/>
              <a:gd name="connsiteY3" fmla="*/ 3897920 h 4358732"/>
              <a:gd name="connsiteX4" fmla="*/ 3779873 w 3817105"/>
              <a:gd name="connsiteY4" fmla="*/ 3935283 h 4358732"/>
              <a:gd name="connsiteX5" fmla="*/ 3750294 w 3817105"/>
              <a:gd name="connsiteY5" fmla="*/ 3974202 h 4358732"/>
              <a:gd name="connsiteX6" fmla="*/ 3720715 w 3817105"/>
              <a:gd name="connsiteY6" fmla="*/ 4013123 h 4358732"/>
              <a:gd name="connsiteX7" fmla="*/ 3691137 w 3817105"/>
              <a:gd name="connsiteY7" fmla="*/ 4050486 h 4358732"/>
              <a:gd name="connsiteX8" fmla="*/ 3658443 w 3817105"/>
              <a:gd name="connsiteY8" fmla="*/ 4086293 h 4358732"/>
              <a:gd name="connsiteX9" fmla="*/ 3625750 w 3817105"/>
              <a:gd name="connsiteY9" fmla="*/ 4117428 h 4358732"/>
              <a:gd name="connsiteX10" fmla="*/ 3588389 w 3817105"/>
              <a:gd name="connsiteY10" fmla="*/ 4143894 h 4358732"/>
              <a:gd name="connsiteX11" fmla="*/ 3549469 w 3817105"/>
              <a:gd name="connsiteY11" fmla="*/ 4164133 h 4358732"/>
              <a:gd name="connsiteX12" fmla="*/ 3502765 w 3817105"/>
              <a:gd name="connsiteY12" fmla="*/ 4178144 h 4358732"/>
              <a:gd name="connsiteX13" fmla="*/ 3454504 w 3817105"/>
              <a:gd name="connsiteY13" fmla="*/ 4184371 h 4358732"/>
              <a:gd name="connsiteX14" fmla="*/ 3404689 w 3817105"/>
              <a:gd name="connsiteY14" fmla="*/ 4185928 h 4358732"/>
              <a:gd name="connsiteX15" fmla="*/ 3351757 w 3817105"/>
              <a:gd name="connsiteY15" fmla="*/ 4181257 h 4358732"/>
              <a:gd name="connsiteX16" fmla="*/ 3298827 w 3817105"/>
              <a:gd name="connsiteY16" fmla="*/ 4175031 h 4358732"/>
              <a:gd name="connsiteX17" fmla="*/ 3245895 w 3817105"/>
              <a:gd name="connsiteY17" fmla="*/ 4167246 h 4358732"/>
              <a:gd name="connsiteX18" fmla="*/ 3192965 w 3817105"/>
              <a:gd name="connsiteY18" fmla="*/ 4161020 h 4358732"/>
              <a:gd name="connsiteX19" fmla="*/ 3140033 w 3817105"/>
              <a:gd name="connsiteY19" fmla="*/ 4157905 h 4358732"/>
              <a:gd name="connsiteX20" fmla="*/ 3088660 w 3817105"/>
              <a:gd name="connsiteY20" fmla="*/ 4157905 h 4358732"/>
              <a:gd name="connsiteX21" fmla="*/ 3040401 w 3817105"/>
              <a:gd name="connsiteY21" fmla="*/ 4164133 h 4358732"/>
              <a:gd name="connsiteX22" fmla="*/ 2990584 w 3817105"/>
              <a:gd name="connsiteY22" fmla="*/ 4176588 h 4358732"/>
              <a:gd name="connsiteX23" fmla="*/ 2945436 w 3817105"/>
              <a:gd name="connsiteY23" fmla="*/ 4195268 h 4358732"/>
              <a:gd name="connsiteX24" fmla="*/ 2898733 w 3817105"/>
              <a:gd name="connsiteY24" fmla="*/ 4220178 h 4358732"/>
              <a:gd name="connsiteX25" fmla="*/ 2852031 w 3817105"/>
              <a:gd name="connsiteY25" fmla="*/ 4245087 h 4358732"/>
              <a:gd name="connsiteX26" fmla="*/ 2805326 w 3817105"/>
              <a:gd name="connsiteY26" fmla="*/ 4273108 h 4358732"/>
              <a:gd name="connsiteX27" fmla="*/ 2760179 w 3817105"/>
              <a:gd name="connsiteY27" fmla="*/ 4299574 h 4358732"/>
              <a:gd name="connsiteX28" fmla="*/ 2711919 w 3817105"/>
              <a:gd name="connsiteY28" fmla="*/ 4322926 h 4358732"/>
              <a:gd name="connsiteX29" fmla="*/ 2665215 w 3817105"/>
              <a:gd name="connsiteY29" fmla="*/ 4341608 h 4358732"/>
              <a:gd name="connsiteX30" fmla="*/ 2616954 w 3817105"/>
              <a:gd name="connsiteY30" fmla="*/ 4354063 h 4358732"/>
              <a:gd name="connsiteX31" fmla="*/ 2567139 w 3817105"/>
              <a:gd name="connsiteY31" fmla="*/ 4358732 h 4358732"/>
              <a:gd name="connsiteX32" fmla="*/ 2517322 w 3817105"/>
              <a:gd name="connsiteY32" fmla="*/ 4354063 h 4358732"/>
              <a:gd name="connsiteX33" fmla="*/ 2469061 w 3817105"/>
              <a:gd name="connsiteY33" fmla="*/ 4341608 h 4358732"/>
              <a:gd name="connsiteX34" fmla="*/ 2422358 w 3817105"/>
              <a:gd name="connsiteY34" fmla="*/ 4322926 h 4358732"/>
              <a:gd name="connsiteX35" fmla="*/ 2374097 w 3817105"/>
              <a:gd name="connsiteY35" fmla="*/ 4299574 h 4358732"/>
              <a:gd name="connsiteX36" fmla="*/ 2328950 w 3817105"/>
              <a:gd name="connsiteY36" fmla="*/ 4273108 h 4358732"/>
              <a:gd name="connsiteX37" fmla="*/ 2282247 w 3817105"/>
              <a:gd name="connsiteY37" fmla="*/ 4245087 h 4358732"/>
              <a:gd name="connsiteX38" fmla="*/ 2235543 w 3817105"/>
              <a:gd name="connsiteY38" fmla="*/ 4220178 h 4358732"/>
              <a:gd name="connsiteX39" fmla="*/ 2188840 w 3817105"/>
              <a:gd name="connsiteY39" fmla="*/ 4195268 h 4358732"/>
              <a:gd name="connsiteX40" fmla="*/ 2142137 w 3817105"/>
              <a:gd name="connsiteY40" fmla="*/ 4176588 h 4358732"/>
              <a:gd name="connsiteX41" fmla="*/ 2093877 w 3817105"/>
              <a:gd name="connsiteY41" fmla="*/ 4164133 h 4358732"/>
              <a:gd name="connsiteX42" fmla="*/ 2045616 w 3817105"/>
              <a:gd name="connsiteY42" fmla="*/ 4157905 h 4358732"/>
              <a:gd name="connsiteX43" fmla="*/ 1994241 w 3817105"/>
              <a:gd name="connsiteY43" fmla="*/ 4157905 h 4358732"/>
              <a:gd name="connsiteX44" fmla="*/ 1941311 w 3817105"/>
              <a:gd name="connsiteY44" fmla="*/ 4161020 h 4358732"/>
              <a:gd name="connsiteX45" fmla="*/ 1888381 w 3817105"/>
              <a:gd name="connsiteY45" fmla="*/ 4167246 h 4358732"/>
              <a:gd name="connsiteX46" fmla="*/ 1835449 w 3817105"/>
              <a:gd name="connsiteY46" fmla="*/ 4175031 h 4358732"/>
              <a:gd name="connsiteX47" fmla="*/ 1782517 w 3817105"/>
              <a:gd name="connsiteY47" fmla="*/ 4181257 h 4358732"/>
              <a:gd name="connsiteX48" fmla="*/ 1729587 w 3817105"/>
              <a:gd name="connsiteY48" fmla="*/ 4185928 h 4358732"/>
              <a:gd name="connsiteX49" fmla="*/ 1679772 w 3817105"/>
              <a:gd name="connsiteY49" fmla="*/ 4184371 h 4358732"/>
              <a:gd name="connsiteX50" fmla="*/ 1631511 w 3817105"/>
              <a:gd name="connsiteY50" fmla="*/ 4178144 h 4358732"/>
              <a:gd name="connsiteX51" fmla="*/ 1584807 w 3817105"/>
              <a:gd name="connsiteY51" fmla="*/ 4164133 h 4358732"/>
              <a:gd name="connsiteX52" fmla="*/ 1545888 w 3817105"/>
              <a:gd name="connsiteY52" fmla="*/ 4143894 h 4358732"/>
              <a:gd name="connsiteX53" fmla="*/ 1508524 w 3817105"/>
              <a:gd name="connsiteY53" fmla="*/ 4117428 h 4358732"/>
              <a:gd name="connsiteX54" fmla="*/ 1475833 w 3817105"/>
              <a:gd name="connsiteY54" fmla="*/ 4086293 h 4358732"/>
              <a:gd name="connsiteX55" fmla="*/ 1443139 w 3817105"/>
              <a:gd name="connsiteY55" fmla="*/ 4050486 h 4358732"/>
              <a:gd name="connsiteX56" fmla="*/ 1413561 w 3817105"/>
              <a:gd name="connsiteY56" fmla="*/ 4013123 h 4358732"/>
              <a:gd name="connsiteX57" fmla="*/ 1383982 w 3817105"/>
              <a:gd name="connsiteY57" fmla="*/ 3974202 h 4358732"/>
              <a:gd name="connsiteX58" fmla="*/ 1354403 w 3817105"/>
              <a:gd name="connsiteY58" fmla="*/ 3935283 h 4358732"/>
              <a:gd name="connsiteX59" fmla="*/ 1324825 w 3817105"/>
              <a:gd name="connsiteY59" fmla="*/ 3897920 h 4358732"/>
              <a:gd name="connsiteX60" fmla="*/ 1293688 w 3817105"/>
              <a:gd name="connsiteY60" fmla="*/ 3862114 h 4358732"/>
              <a:gd name="connsiteX61" fmla="*/ 1257882 w 3817105"/>
              <a:gd name="connsiteY61" fmla="*/ 3830977 h 4358732"/>
              <a:gd name="connsiteX62" fmla="*/ 1223632 w 3817105"/>
              <a:gd name="connsiteY62" fmla="*/ 3802954 h 4358732"/>
              <a:gd name="connsiteX63" fmla="*/ 1184713 w 3817105"/>
              <a:gd name="connsiteY63" fmla="*/ 3781161 h 4358732"/>
              <a:gd name="connsiteX64" fmla="*/ 1142680 w 3817105"/>
              <a:gd name="connsiteY64" fmla="*/ 3762479 h 4358732"/>
              <a:gd name="connsiteX65" fmla="*/ 1097534 w 3817105"/>
              <a:gd name="connsiteY65" fmla="*/ 3746911 h 4358732"/>
              <a:gd name="connsiteX66" fmla="*/ 1050829 w 3817105"/>
              <a:gd name="connsiteY66" fmla="*/ 3732900 h 4358732"/>
              <a:gd name="connsiteX67" fmla="*/ 1004127 w 3817105"/>
              <a:gd name="connsiteY67" fmla="*/ 3720445 h 4358732"/>
              <a:gd name="connsiteX68" fmla="*/ 955866 w 3817105"/>
              <a:gd name="connsiteY68" fmla="*/ 3707990 h 4358732"/>
              <a:gd name="connsiteX69" fmla="*/ 910720 w 3817105"/>
              <a:gd name="connsiteY69" fmla="*/ 3693979 h 4358732"/>
              <a:gd name="connsiteX70" fmla="*/ 865572 w 3817105"/>
              <a:gd name="connsiteY70" fmla="*/ 3678411 h 4358732"/>
              <a:gd name="connsiteX71" fmla="*/ 823540 w 3817105"/>
              <a:gd name="connsiteY71" fmla="*/ 3659729 h 4358732"/>
              <a:gd name="connsiteX72" fmla="*/ 786176 w 3817105"/>
              <a:gd name="connsiteY72" fmla="*/ 3636377 h 4358732"/>
              <a:gd name="connsiteX73" fmla="*/ 751927 w 3817105"/>
              <a:gd name="connsiteY73" fmla="*/ 3608355 h 4358732"/>
              <a:gd name="connsiteX74" fmla="*/ 723906 w 3817105"/>
              <a:gd name="connsiteY74" fmla="*/ 3574107 h 4358732"/>
              <a:gd name="connsiteX75" fmla="*/ 700555 w 3817105"/>
              <a:gd name="connsiteY75" fmla="*/ 3536742 h 4358732"/>
              <a:gd name="connsiteX76" fmla="*/ 681873 w 3817105"/>
              <a:gd name="connsiteY76" fmla="*/ 3494708 h 4358732"/>
              <a:gd name="connsiteX77" fmla="*/ 666305 w 3817105"/>
              <a:gd name="connsiteY77" fmla="*/ 3449562 h 4358732"/>
              <a:gd name="connsiteX78" fmla="*/ 652294 w 3817105"/>
              <a:gd name="connsiteY78" fmla="*/ 3404415 h 4358732"/>
              <a:gd name="connsiteX79" fmla="*/ 639839 w 3817105"/>
              <a:gd name="connsiteY79" fmla="*/ 3356154 h 4358732"/>
              <a:gd name="connsiteX80" fmla="*/ 627385 w 3817105"/>
              <a:gd name="connsiteY80" fmla="*/ 3309451 h 4358732"/>
              <a:gd name="connsiteX81" fmla="*/ 613373 w 3817105"/>
              <a:gd name="connsiteY81" fmla="*/ 3262746 h 4358732"/>
              <a:gd name="connsiteX82" fmla="*/ 597806 w 3817105"/>
              <a:gd name="connsiteY82" fmla="*/ 3217598 h 4358732"/>
              <a:gd name="connsiteX83" fmla="*/ 579124 w 3817105"/>
              <a:gd name="connsiteY83" fmla="*/ 3175564 h 4358732"/>
              <a:gd name="connsiteX84" fmla="*/ 557329 w 3817105"/>
              <a:gd name="connsiteY84" fmla="*/ 3136645 h 4358732"/>
              <a:gd name="connsiteX85" fmla="*/ 529308 w 3817105"/>
              <a:gd name="connsiteY85" fmla="*/ 3102395 h 4358732"/>
              <a:gd name="connsiteX86" fmla="*/ 498171 w 3817105"/>
              <a:gd name="connsiteY86" fmla="*/ 3066588 h 4358732"/>
              <a:gd name="connsiteX87" fmla="*/ 462365 w 3817105"/>
              <a:gd name="connsiteY87" fmla="*/ 3035453 h 4358732"/>
              <a:gd name="connsiteX88" fmla="*/ 423445 w 3817105"/>
              <a:gd name="connsiteY88" fmla="*/ 3005874 h 4358732"/>
              <a:gd name="connsiteX89" fmla="*/ 384526 w 3817105"/>
              <a:gd name="connsiteY89" fmla="*/ 2976295 h 4358732"/>
              <a:gd name="connsiteX90" fmla="*/ 345607 w 3817105"/>
              <a:gd name="connsiteY90" fmla="*/ 2946716 h 4358732"/>
              <a:gd name="connsiteX91" fmla="*/ 308243 w 3817105"/>
              <a:gd name="connsiteY91" fmla="*/ 2917136 h 4358732"/>
              <a:gd name="connsiteX92" fmla="*/ 272437 w 3817105"/>
              <a:gd name="connsiteY92" fmla="*/ 2884444 h 4358732"/>
              <a:gd name="connsiteX93" fmla="*/ 241302 w 3817105"/>
              <a:gd name="connsiteY93" fmla="*/ 2851752 h 4358732"/>
              <a:gd name="connsiteX94" fmla="*/ 214838 w 3817105"/>
              <a:gd name="connsiteY94" fmla="*/ 2814388 h 4358732"/>
              <a:gd name="connsiteX95" fmla="*/ 194599 w 3817105"/>
              <a:gd name="connsiteY95" fmla="*/ 2775468 h 4358732"/>
              <a:gd name="connsiteX96" fmla="*/ 180588 w 3817105"/>
              <a:gd name="connsiteY96" fmla="*/ 2728765 h 4358732"/>
              <a:gd name="connsiteX97" fmla="*/ 174361 w 3817105"/>
              <a:gd name="connsiteY97" fmla="*/ 2680504 h 4358732"/>
              <a:gd name="connsiteX98" fmla="*/ 172803 w 3817105"/>
              <a:gd name="connsiteY98" fmla="*/ 2630685 h 4358732"/>
              <a:gd name="connsiteX99" fmla="*/ 177474 w 3817105"/>
              <a:gd name="connsiteY99" fmla="*/ 2577754 h 4358732"/>
              <a:gd name="connsiteX100" fmla="*/ 183701 w 3817105"/>
              <a:gd name="connsiteY100" fmla="*/ 2524824 h 4358732"/>
              <a:gd name="connsiteX101" fmla="*/ 191485 w 3817105"/>
              <a:gd name="connsiteY101" fmla="*/ 2471892 h 4358732"/>
              <a:gd name="connsiteX102" fmla="*/ 197712 w 3817105"/>
              <a:gd name="connsiteY102" fmla="*/ 2418961 h 4358732"/>
              <a:gd name="connsiteX103" fmla="*/ 200827 w 3817105"/>
              <a:gd name="connsiteY103" fmla="*/ 2366031 h 4358732"/>
              <a:gd name="connsiteX104" fmla="*/ 200827 w 3817105"/>
              <a:gd name="connsiteY104" fmla="*/ 2314655 h 4358732"/>
              <a:gd name="connsiteX105" fmla="*/ 194599 w 3817105"/>
              <a:gd name="connsiteY105" fmla="*/ 2266395 h 4358732"/>
              <a:gd name="connsiteX106" fmla="*/ 182145 w 3817105"/>
              <a:gd name="connsiteY106" fmla="*/ 2218134 h 4358732"/>
              <a:gd name="connsiteX107" fmla="*/ 163463 w 3817105"/>
              <a:gd name="connsiteY107" fmla="*/ 2172986 h 4358732"/>
              <a:gd name="connsiteX108" fmla="*/ 140111 w 3817105"/>
              <a:gd name="connsiteY108" fmla="*/ 2126283 h 4358732"/>
              <a:gd name="connsiteX109" fmla="*/ 113645 w 3817105"/>
              <a:gd name="connsiteY109" fmla="*/ 2079579 h 4358732"/>
              <a:gd name="connsiteX110" fmla="*/ 85625 w 3817105"/>
              <a:gd name="connsiteY110" fmla="*/ 2032875 h 4358732"/>
              <a:gd name="connsiteX111" fmla="*/ 59159 w 3817105"/>
              <a:gd name="connsiteY111" fmla="*/ 1987726 h 4358732"/>
              <a:gd name="connsiteX112" fmla="*/ 35806 w 3817105"/>
              <a:gd name="connsiteY112" fmla="*/ 1939467 h 4358732"/>
              <a:gd name="connsiteX113" fmla="*/ 17126 w 3817105"/>
              <a:gd name="connsiteY113" fmla="*/ 1892762 h 4358732"/>
              <a:gd name="connsiteX114" fmla="*/ 4671 w 3817105"/>
              <a:gd name="connsiteY114" fmla="*/ 1844501 h 4358732"/>
              <a:gd name="connsiteX115" fmla="*/ 0 w 3817105"/>
              <a:gd name="connsiteY115" fmla="*/ 1794683 h 4358732"/>
              <a:gd name="connsiteX116" fmla="*/ 4671 w 3817105"/>
              <a:gd name="connsiteY116" fmla="*/ 1744867 h 4358732"/>
              <a:gd name="connsiteX117" fmla="*/ 17126 w 3817105"/>
              <a:gd name="connsiteY117" fmla="*/ 1696606 h 4358732"/>
              <a:gd name="connsiteX118" fmla="*/ 35806 w 3817105"/>
              <a:gd name="connsiteY118" fmla="*/ 1649901 h 4358732"/>
              <a:gd name="connsiteX119" fmla="*/ 59159 w 3817105"/>
              <a:gd name="connsiteY119" fmla="*/ 1601642 h 4358732"/>
              <a:gd name="connsiteX120" fmla="*/ 85625 w 3817105"/>
              <a:gd name="connsiteY120" fmla="*/ 1556494 h 4358732"/>
              <a:gd name="connsiteX121" fmla="*/ 113645 w 3817105"/>
              <a:gd name="connsiteY121" fmla="*/ 1509790 h 4358732"/>
              <a:gd name="connsiteX122" fmla="*/ 140111 w 3817105"/>
              <a:gd name="connsiteY122" fmla="*/ 1463086 h 4358732"/>
              <a:gd name="connsiteX123" fmla="*/ 163463 w 3817105"/>
              <a:gd name="connsiteY123" fmla="*/ 1416383 h 4358732"/>
              <a:gd name="connsiteX124" fmla="*/ 182145 w 3817105"/>
              <a:gd name="connsiteY124" fmla="*/ 1371234 h 4358732"/>
              <a:gd name="connsiteX125" fmla="*/ 194599 w 3817105"/>
              <a:gd name="connsiteY125" fmla="*/ 1322973 h 4358732"/>
              <a:gd name="connsiteX126" fmla="*/ 200827 w 3817105"/>
              <a:gd name="connsiteY126" fmla="*/ 1274714 h 4358732"/>
              <a:gd name="connsiteX127" fmla="*/ 200827 w 3817105"/>
              <a:gd name="connsiteY127" fmla="*/ 1223340 h 4358732"/>
              <a:gd name="connsiteX128" fmla="*/ 197712 w 3817105"/>
              <a:gd name="connsiteY128" fmla="*/ 1170407 h 4358732"/>
              <a:gd name="connsiteX129" fmla="*/ 191485 w 3817105"/>
              <a:gd name="connsiteY129" fmla="*/ 1117477 h 4358732"/>
              <a:gd name="connsiteX130" fmla="*/ 183701 w 3817105"/>
              <a:gd name="connsiteY130" fmla="*/ 1064545 h 4358732"/>
              <a:gd name="connsiteX131" fmla="*/ 177474 w 3817105"/>
              <a:gd name="connsiteY131" fmla="*/ 1011614 h 4358732"/>
              <a:gd name="connsiteX132" fmla="*/ 172803 w 3817105"/>
              <a:gd name="connsiteY132" fmla="*/ 958684 h 4358732"/>
              <a:gd name="connsiteX133" fmla="*/ 174361 w 3817105"/>
              <a:gd name="connsiteY133" fmla="*/ 908866 h 4358732"/>
              <a:gd name="connsiteX134" fmla="*/ 180588 w 3817105"/>
              <a:gd name="connsiteY134" fmla="*/ 860605 h 4358732"/>
              <a:gd name="connsiteX135" fmla="*/ 194599 w 3817105"/>
              <a:gd name="connsiteY135" fmla="*/ 813900 h 4358732"/>
              <a:gd name="connsiteX136" fmla="*/ 214838 w 3817105"/>
              <a:gd name="connsiteY136" fmla="*/ 774981 h 4358732"/>
              <a:gd name="connsiteX137" fmla="*/ 241302 w 3817105"/>
              <a:gd name="connsiteY137" fmla="*/ 737618 h 4358732"/>
              <a:gd name="connsiteX138" fmla="*/ 272437 w 3817105"/>
              <a:gd name="connsiteY138" fmla="*/ 704925 h 4358732"/>
              <a:gd name="connsiteX139" fmla="*/ 308243 w 3817105"/>
              <a:gd name="connsiteY139" fmla="*/ 672233 h 4358732"/>
              <a:gd name="connsiteX140" fmla="*/ 345607 w 3817105"/>
              <a:gd name="connsiteY140" fmla="*/ 642652 h 4358732"/>
              <a:gd name="connsiteX141" fmla="*/ 384526 w 3817105"/>
              <a:gd name="connsiteY141" fmla="*/ 613073 h 4358732"/>
              <a:gd name="connsiteX142" fmla="*/ 423445 w 3817105"/>
              <a:gd name="connsiteY142" fmla="*/ 583494 h 4358732"/>
              <a:gd name="connsiteX143" fmla="*/ 462365 w 3817105"/>
              <a:gd name="connsiteY143" fmla="*/ 553915 h 4358732"/>
              <a:gd name="connsiteX144" fmla="*/ 498171 w 3817105"/>
              <a:gd name="connsiteY144" fmla="*/ 522780 h 4358732"/>
              <a:gd name="connsiteX145" fmla="*/ 529308 w 3817105"/>
              <a:gd name="connsiteY145" fmla="*/ 486973 h 4358732"/>
              <a:gd name="connsiteX146" fmla="*/ 557329 w 3817105"/>
              <a:gd name="connsiteY146" fmla="*/ 452724 h 4358732"/>
              <a:gd name="connsiteX147" fmla="*/ 579124 w 3817105"/>
              <a:gd name="connsiteY147" fmla="*/ 413804 h 4358732"/>
              <a:gd name="connsiteX148" fmla="*/ 597806 w 3817105"/>
              <a:gd name="connsiteY148" fmla="*/ 371771 h 4358732"/>
              <a:gd name="connsiteX149" fmla="*/ 613373 w 3817105"/>
              <a:gd name="connsiteY149" fmla="*/ 326622 h 4358732"/>
              <a:gd name="connsiteX150" fmla="*/ 627385 w 3817105"/>
              <a:gd name="connsiteY150" fmla="*/ 279917 h 4358732"/>
              <a:gd name="connsiteX151" fmla="*/ 639839 w 3817105"/>
              <a:gd name="connsiteY151" fmla="*/ 233214 h 4358732"/>
              <a:gd name="connsiteX152" fmla="*/ 652294 w 3817105"/>
              <a:gd name="connsiteY152" fmla="*/ 184953 h 4358732"/>
              <a:gd name="connsiteX153" fmla="*/ 666305 w 3817105"/>
              <a:gd name="connsiteY153" fmla="*/ 139807 h 4358732"/>
              <a:gd name="connsiteX154" fmla="*/ 681873 w 3817105"/>
              <a:gd name="connsiteY154" fmla="*/ 94658 h 4358732"/>
              <a:gd name="connsiteX155" fmla="*/ 700555 w 3817105"/>
              <a:gd name="connsiteY155" fmla="*/ 52626 h 4358732"/>
              <a:gd name="connsiteX156" fmla="*/ 723906 w 3817105"/>
              <a:gd name="connsiteY156" fmla="*/ 15263 h 435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3817105" h="4358732">
                <a:moveTo>
                  <a:pt x="736393" y="0"/>
                </a:moveTo>
                <a:lnTo>
                  <a:pt x="3817105" y="0"/>
                </a:lnTo>
                <a:lnTo>
                  <a:pt x="3817105" y="3889118"/>
                </a:lnTo>
                <a:lnTo>
                  <a:pt x="3809451" y="3897920"/>
                </a:lnTo>
                <a:lnTo>
                  <a:pt x="3779873" y="3935283"/>
                </a:lnTo>
                <a:lnTo>
                  <a:pt x="3750294" y="3974202"/>
                </a:lnTo>
                <a:lnTo>
                  <a:pt x="3720715" y="4013123"/>
                </a:lnTo>
                <a:lnTo>
                  <a:pt x="3691137" y="4050486"/>
                </a:lnTo>
                <a:lnTo>
                  <a:pt x="3658443" y="4086293"/>
                </a:lnTo>
                <a:lnTo>
                  <a:pt x="3625750" y="4117428"/>
                </a:lnTo>
                <a:lnTo>
                  <a:pt x="3588389" y="4143894"/>
                </a:lnTo>
                <a:lnTo>
                  <a:pt x="3549469" y="4164133"/>
                </a:lnTo>
                <a:lnTo>
                  <a:pt x="3502765" y="4178144"/>
                </a:lnTo>
                <a:lnTo>
                  <a:pt x="3454504" y="4184371"/>
                </a:lnTo>
                <a:lnTo>
                  <a:pt x="3404689" y="4185928"/>
                </a:lnTo>
                <a:lnTo>
                  <a:pt x="3351757" y="4181257"/>
                </a:lnTo>
                <a:lnTo>
                  <a:pt x="3298827" y="4175031"/>
                </a:lnTo>
                <a:lnTo>
                  <a:pt x="3245895" y="4167246"/>
                </a:lnTo>
                <a:lnTo>
                  <a:pt x="3192965" y="4161020"/>
                </a:lnTo>
                <a:lnTo>
                  <a:pt x="3140033" y="4157905"/>
                </a:lnTo>
                <a:lnTo>
                  <a:pt x="3088660" y="4157905"/>
                </a:lnTo>
                <a:lnTo>
                  <a:pt x="3040401" y="4164133"/>
                </a:lnTo>
                <a:lnTo>
                  <a:pt x="2990584" y="4176588"/>
                </a:lnTo>
                <a:lnTo>
                  <a:pt x="2945436" y="4195268"/>
                </a:lnTo>
                <a:lnTo>
                  <a:pt x="2898733" y="4220178"/>
                </a:lnTo>
                <a:lnTo>
                  <a:pt x="2852031" y="4245087"/>
                </a:lnTo>
                <a:lnTo>
                  <a:pt x="2805326" y="4273108"/>
                </a:lnTo>
                <a:lnTo>
                  <a:pt x="2760179" y="4299574"/>
                </a:lnTo>
                <a:lnTo>
                  <a:pt x="2711919" y="4322926"/>
                </a:lnTo>
                <a:lnTo>
                  <a:pt x="2665215" y="4341608"/>
                </a:lnTo>
                <a:lnTo>
                  <a:pt x="2616954" y="4354063"/>
                </a:lnTo>
                <a:lnTo>
                  <a:pt x="2567139" y="4358732"/>
                </a:lnTo>
                <a:lnTo>
                  <a:pt x="2517322" y="4354063"/>
                </a:lnTo>
                <a:lnTo>
                  <a:pt x="2469061" y="4341608"/>
                </a:lnTo>
                <a:lnTo>
                  <a:pt x="2422358" y="4322926"/>
                </a:lnTo>
                <a:lnTo>
                  <a:pt x="2374097" y="4299574"/>
                </a:lnTo>
                <a:lnTo>
                  <a:pt x="2328950" y="4273108"/>
                </a:lnTo>
                <a:lnTo>
                  <a:pt x="2282247" y="4245087"/>
                </a:lnTo>
                <a:lnTo>
                  <a:pt x="2235543" y="4220178"/>
                </a:lnTo>
                <a:lnTo>
                  <a:pt x="2188840" y="4195268"/>
                </a:lnTo>
                <a:lnTo>
                  <a:pt x="2142137" y="4176588"/>
                </a:lnTo>
                <a:lnTo>
                  <a:pt x="2093877" y="4164133"/>
                </a:lnTo>
                <a:lnTo>
                  <a:pt x="2045616" y="4157905"/>
                </a:lnTo>
                <a:lnTo>
                  <a:pt x="1994241" y="4157905"/>
                </a:lnTo>
                <a:lnTo>
                  <a:pt x="1941311" y="4161020"/>
                </a:lnTo>
                <a:lnTo>
                  <a:pt x="1888381" y="4167246"/>
                </a:lnTo>
                <a:lnTo>
                  <a:pt x="1835449" y="4175031"/>
                </a:lnTo>
                <a:lnTo>
                  <a:pt x="1782517" y="4181257"/>
                </a:lnTo>
                <a:lnTo>
                  <a:pt x="1729587" y="4185928"/>
                </a:lnTo>
                <a:lnTo>
                  <a:pt x="1679772" y="4184371"/>
                </a:lnTo>
                <a:lnTo>
                  <a:pt x="1631511" y="4178144"/>
                </a:lnTo>
                <a:lnTo>
                  <a:pt x="1584807" y="4164133"/>
                </a:lnTo>
                <a:lnTo>
                  <a:pt x="1545888" y="4143894"/>
                </a:lnTo>
                <a:lnTo>
                  <a:pt x="1508524" y="4117428"/>
                </a:lnTo>
                <a:lnTo>
                  <a:pt x="1475833" y="4086293"/>
                </a:lnTo>
                <a:lnTo>
                  <a:pt x="1443139" y="4050486"/>
                </a:lnTo>
                <a:lnTo>
                  <a:pt x="1413561" y="4013123"/>
                </a:lnTo>
                <a:lnTo>
                  <a:pt x="1383982" y="3974202"/>
                </a:lnTo>
                <a:lnTo>
                  <a:pt x="1354403" y="3935283"/>
                </a:lnTo>
                <a:lnTo>
                  <a:pt x="1324825" y="3897920"/>
                </a:lnTo>
                <a:lnTo>
                  <a:pt x="1293688" y="3862114"/>
                </a:lnTo>
                <a:lnTo>
                  <a:pt x="1257882" y="3830977"/>
                </a:lnTo>
                <a:lnTo>
                  <a:pt x="1223632" y="3802954"/>
                </a:lnTo>
                <a:lnTo>
                  <a:pt x="1184713" y="3781161"/>
                </a:lnTo>
                <a:lnTo>
                  <a:pt x="1142680" y="3762479"/>
                </a:lnTo>
                <a:lnTo>
                  <a:pt x="1097534" y="3746911"/>
                </a:lnTo>
                <a:lnTo>
                  <a:pt x="1050829" y="3732900"/>
                </a:lnTo>
                <a:lnTo>
                  <a:pt x="1004127" y="3720445"/>
                </a:lnTo>
                <a:lnTo>
                  <a:pt x="955866" y="3707990"/>
                </a:lnTo>
                <a:lnTo>
                  <a:pt x="910720" y="3693979"/>
                </a:lnTo>
                <a:lnTo>
                  <a:pt x="865572" y="3678411"/>
                </a:lnTo>
                <a:lnTo>
                  <a:pt x="823540" y="3659729"/>
                </a:lnTo>
                <a:lnTo>
                  <a:pt x="786176" y="3636377"/>
                </a:lnTo>
                <a:lnTo>
                  <a:pt x="751927" y="3608355"/>
                </a:lnTo>
                <a:lnTo>
                  <a:pt x="723906" y="3574107"/>
                </a:lnTo>
                <a:lnTo>
                  <a:pt x="700555" y="3536742"/>
                </a:lnTo>
                <a:lnTo>
                  <a:pt x="681873" y="3494708"/>
                </a:lnTo>
                <a:lnTo>
                  <a:pt x="666305" y="3449562"/>
                </a:lnTo>
                <a:lnTo>
                  <a:pt x="652294" y="3404415"/>
                </a:lnTo>
                <a:lnTo>
                  <a:pt x="639839" y="3356154"/>
                </a:lnTo>
                <a:lnTo>
                  <a:pt x="627385" y="3309451"/>
                </a:lnTo>
                <a:lnTo>
                  <a:pt x="613373" y="3262746"/>
                </a:lnTo>
                <a:lnTo>
                  <a:pt x="597806" y="3217598"/>
                </a:lnTo>
                <a:lnTo>
                  <a:pt x="579124" y="3175564"/>
                </a:lnTo>
                <a:lnTo>
                  <a:pt x="557329" y="3136645"/>
                </a:lnTo>
                <a:lnTo>
                  <a:pt x="529308" y="3102395"/>
                </a:lnTo>
                <a:lnTo>
                  <a:pt x="498171" y="3066588"/>
                </a:lnTo>
                <a:lnTo>
                  <a:pt x="462365" y="3035453"/>
                </a:lnTo>
                <a:lnTo>
                  <a:pt x="423445" y="3005874"/>
                </a:lnTo>
                <a:lnTo>
                  <a:pt x="384526" y="2976295"/>
                </a:lnTo>
                <a:lnTo>
                  <a:pt x="345607" y="2946716"/>
                </a:lnTo>
                <a:lnTo>
                  <a:pt x="308243" y="2917136"/>
                </a:lnTo>
                <a:lnTo>
                  <a:pt x="272437" y="2884444"/>
                </a:lnTo>
                <a:lnTo>
                  <a:pt x="241302" y="2851752"/>
                </a:lnTo>
                <a:lnTo>
                  <a:pt x="214838" y="2814388"/>
                </a:lnTo>
                <a:lnTo>
                  <a:pt x="194599" y="2775468"/>
                </a:lnTo>
                <a:lnTo>
                  <a:pt x="180588" y="2728765"/>
                </a:lnTo>
                <a:lnTo>
                  <a:pt x="174361" y="2680504"/>
                </a:lnTo>
                <a:lnTo>
                  <a:pt x="172803" y="2630685"/>
                </a:lnTo>
                <a:lnTo>
                  <a:pt x="177474" y="2577754"/>
                </a:lnTo>
                <a:lnTo>
                  <a:pt x="183701" y="2524824"/>
                </a:lnTo>
                <a:lnTo>
                  <a:pt x="191485" y="2471892"/>
                </a:lnTo>
                <a:lnTo>
                  <a:pt x="197712" y="2418961"/>
                </a:lnTo>
                <a:lnTo>
                  <a:pt x="200827" y="2366031"/>
                </a:lnTo>
                <a:lnTo>
                  <a:pt x="200827" y="2314655"/>
                </a:lnTo>
                <a:lnTo>
                  <a:pt x="194599" y="2266395"/>
                </a:lnTo>
                <a:lnTo>
                  <a:pt x="182145" y="2218134"/>
                </a:lnTo>
                <a:lnTo>
                  <a:pt x="163463" y="2172986"/>
                </a:lnTo>
                <a:lnTo>
                  <a:pt x="140111" y="2126283"/>
                </a:lnTo>
                <a:lnTo>
                  <a:pt x="113645" y="2079579"/>
                </a:lnTo>
                <a:lnTo>
                  <a:pt x="85625" y="2032875"/>
                </a:lnTo>
                <a:lnTo>
                  <a:pt x="59159" y="1987726"/>
                </a:lnTo>
                <a:lnTo>
                  <a:pt x="35806" y="1939467"/>
                </a:lnTo>
                <a:lnTo>
                  <a:pt x="17126" y="1892762"/>
                </a:lnTo>
                <a:lnTo>
                  <a:pt x="4671" y="1844501"/>
                </a:lnTo>
                <a:lnTo>
                  <a:pt x="0" y="1794683"/>
                </a:lnTo>
                <a:lnTo>
                  <a:pt x="4671" y="1744867"/>
                </a:lnTo>
                <a:lnTo>
                  <a:pt x="17126" y="1696606"/>
                </a:lnTo>
                <a:lnTo>
                  <a:pt x="35806" y="1649901"/>
                </a:lnTo>
                <a:lnTo>
                  <a:pt x="59159" y="1601642"/>
                </a:lnTo>
                <a:lnTo>
                  <a:pt x="85625" y="1556494"/>
                </a:lnTo>
                <a:lnTo>
                  <a:pt x="113645" y="1509790"/>
                </a:lnTo>
                <a:lnTo>
                  <a:pt x="140111" y="1463086"/>
                </a:lnTo>
                <a:lnTo>
                  <a:pt x="163463" y="1416383"/>
                </a:lnTo>
                <a:lnTo>
                  <a:pt x="182145" y="1371234"/>
                </a:lnTo>
                <a:lnTo>
                  <a:pt x="194599" y="1322973"/>
                </a:lnTo>
                <a:lnTo>
                  <a:pt x="200827" y="1274714"/>
                </a:lnTo>
                <a:lnTo>
                  <a:pt x="200827" y="1223340"/>
                </a:lnTo>
                <a:lnTo>
                  <a:pt x="197712" y="1170407"/>
                </a:lnTo>
                <a:lnTo>
                  <a:pt x="191485" y="1117477"/>
                </a:lnTo>
                <a:lnTo>
                  <a:pt x="183701" y="1064545"/>
                </a:lnTo>
                <a:lnTo>
                  <a:pt x="177474" y="1011614"/>
                </a:lnTo>
                <a:lnTo>
                  <a:pt x="172803" y="958684"/>
                </a:lnTo>
                <a:lnTo>
                  <a:pt x="174361" y="908866"/>
                </a:lnTo>
                <a:lnTo>
                  <a:pt x="180588" y="860605"/>
                </a:lnTo>
                <a:lnTo>
                  <a:pt x="194599" y="813900"/>
                </a:lnTo>
                <a:lnTo>
                  <a:pt x="214838" y="774981"/>
                </a:lnTo>
                <a:lnTo>
                  <a:pt x="241302" y="737618"/>
                </a:lnTo>
                <a:lnTo>
                  <a:pt x="272437" y="704925"/>
                </a:lnTo>
                <a:lnTo>
                  <a:pt x="308243" y="672233"/>
                </a:lnTo>
                <a:lnTo>
                  <a:pt x="345607" y="642652"/>
                </a:lnTo>
                <a:lnTo>
                  <a:pt x="384526" y="613073"/>
                </a:lnTo>
                <a:lnTo>
                  <a:pt x="423445" y="583494"/>
                </a:lnTo>
                <a:lnTo>
                  <a:pt x="462365" y="553915"/>
                </a:lnTo>
                <a:lnTo>
                  <a:pt x="498171" y="522780"/>
                </a:lnTo>
                <a:lnTo>
                  <a:pt x="529308" y="486973"/>
                </a:lnTo>
                <a:lnTo>
                  <a:pt x="557329" y="452724"/>
                </a:lnTo>
                <a:lnTo>
                  <a:pt x="579124" y="413804"/>
                </a:lnTo>
                <a:lnTo>
                  <a:pt x="597806" y="371771"/>
                </a:lnTo>
                <a:lnTo>
                  <a:pt x="613373" y="326622"/>
                </a:lnTo>
                <a:lnTo>
                  <a:pt x="627385" y="279917"/>
                </a:lnTo>
                <a:lnTo>
                  <a:pt x="639839" y="233214"/>
                </a:lnTo>
                <a:lnTo>
                  <a:pt x="652294" y="184953"/>
                </a:lnTo>
                <a:lnTo>
                  <a:pt x="666305" y="139807"/>
                </a:lnTo>
                <a:lnTo>
                  <a:pt x="681873" y="94658"/>
                </a:lnTo>
                <a:lnTo>
                  <a:pt x="700555" y="52626"/>
                </a:lnTo>
                <a:lnTo>
                  <a:pt x="723906" y="15263"/>
                </a:lnTo>
                <a:close/>
              </a:path>
            </a:pathLst>
          </a:custGeom>
        </p:spPr>
      </p:pic>
      <p:pic>
        <p:nvPicPr>
          <p:cNvPr id="1026" name="Afbeelding 2" descr="image004">
            <a:extLst>
              <a:ext uri="{FF2B5EF4-FFF2-40B4-BE49-F238E27FC236}">
                <a16:creationId xmlns:a16="http://schemas.microsoft.com/office/drawing/2014/main" id="{4FE4F756-1581-4D32-8F03-71F4499B0C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423847"/>
            <a:ext cx="2378186" cy="230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856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Inhoud</a:t>
            </a:r>
          </a:p>
        </p:txBody>
      </p:sp>
      <p:sp>
        <p:nvSpPr>
          <p:cNvPr id="6" name="Tijdelijke aanduiding voor tekst 5"/>
          <p:cNvSpPr>
            <a:spLocks noGrp="1"/>
          </p:cNvSpPr>
          <p:nvPr>
            <p:ph sz="half" idx="1"/>
          </p:nvPr>
        </p:nvSpPr>
        <p:spPr/>
        <p:txBody>
          <a:bodyPr>
            <a:normAutofit/>
          </a:bodyPr>
          <a:lstStyle/>
          <a:p>
            <a:pPr marL="457200" indent="-457200">
              <a:buFont typeface="+mj-lt"/>
              <a:buAutoNum type="arabicPeriod"/>
            </a:pPr>
            <a:r>
              <a:rPr lang="nl-NL" dirty="0"/>
              <a:t>Valongelukken 65+</a:t>
            </a:r>
          </a:p>
          <a:p>
            <a:pPr marL="457200" indent="-457200">
              <a:buFont typeface="+mj-lt"/>
              <a:buAutoNum type="arabicPeriod"/>
            </a:pPr>
            <a:r>
              <a:rPr lang="nl-NL" dirty="0"/>
              <a:t>Aanpak valpreventie</a:t>
            </a:r>
          </a:p>
          <a:p>
            <a:pPr marL="457200" indent="-457200">
              <a:buFont typeface="+mj-lt"/>
              <a:buAutoNum type="arabicPeriod"/>
            </a:pPr>
            <a:r>
              <a:rPr lang="nl-NL" dirty="0"/>
              <a:t>Medicijngebruik en vallen</a:t>
            </a:r>
          </a:p>
          <a:p>
            <a:pPr marL="457200" indent="-457200">
              <a:buFont typeface="+mj-lt"/>
              <a:buAutoNum type="arabicPeriod"/>
            </a:pPr>
            <a:r>
              <a:rPr lang="en-US" dirty="0"/>
              <a:t>Valpreventie samen met apotheek</a:t>
            </a:r>
            <a:endParaRPr lang="nl-NL" dirty="0"/>
          </a:p>
          <a:p>
            <a:pPr marL="457200" indent="-457200">
              <a:buFont typeface="+mj-lt"/>
              <a:buAutoNum type="arabicPeriod"/>
            </a:pPr>
            <a:r>
              <a:rPr lang="nl-NL" dirty="0"/>
              <a:t>Casuïstiek</a:t>
            </a:r>
          </a:p>
          <a:p>
            <a:pPr marL="457200" indent="-457200">
              <a:buFont typeface="+mj-lt"/>
              <a:buAutoNum type="arabicPeriod"/>
            </a:pPr>
            <a:r>
              <a:rPr lang="nl-NL" dirty="0"/>
              <a:t>Afspraken en vervolg?</a:t>
            </a:r>
          </a:p>
          <a:p>
            <a:pPr marL="457200" indent="-457200">
              <a:buFont typeface="+mj-lt"/>
              <a:buAutoNum type="arabicPeriod"/>
            </a:pPr>
            <a:r>
              <a:rPr lang="nl-NL" dirty="0"/>
              <a:t>Tips en tools</a:t>
            </a:r>
          </a:p>
          <a:p>
            <a:pPr marL="342900" indent="-342900">
              <a:buFont typeface="Arial" panose="020B0604020202020204" pitchFamily="34" charset="0"/>
              <a:buChar char="•"/>
            </a:pPr>
            <a:endParaRPr lang="nl-NL" dirty="0"/>
          </a:p>
          <a:p>
            <a:endParaRPr lang="nl-NL" dirty="0"/>
          </a:p>
        </p:txBody>
      </p:sp>
      <p:pic>
        <p:nvPicPr>
          <p:cNvPr id="5" name="Afbeelding 4">
            <a:extLst>
              <a:ext uri="{FF2B5EF4-FFF2-40B4-BE49-F238E27FC236}">
                <a16:creationId xmlns:a16="http://schemas.microsoft.com/office/drawing/2014/main" id="{2E40EF37-BE53-4139-A96F-1DDEC13CE9C3}"/>
              </a:ext>
            </a:extLst>
          </p:cNvPr>
          <p:cNvPicPr>
            <a:picLocks noChangeAspect="1"/>
          </p:cNvPicPr>
          <p:nvPr/>
        </p:nvPicPr>
        <p:blipFill>
          <a:blip r:embed="rId3"/>
          <a:stretch>
            <a:fillRect/>
          </a:stretch>
        </p:blipFill>
        <p:spPr>
          <a:xfrm>
            <a:off x="6539197" y="1828575"/>
            <a:ext cx="4571429" cy="2571429"/>
          </a:xfrm>
          <a:prstGeom prst="rect">
            <a:avLst/>
          </a:prstGeom>
        </p:spPr>
      </p:pic>
    </p:spTree>
    <p:extLst>
      <p:ext uri="{BB962C8B-B14F-4D97-AF65-F5344CB8AC3E}">
        <p14:creationId xmlns:p14="http://schemas.microsoft.com/office/powerpoint/2010/main" val="1347076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5. Casuïstiek (1) </a:t>
            </a:r>
          </a:p>
        </p:txBody>
      </p:sp>
      <p:sp>
        <p:nvSpPr>
          <p:cNvPr id="3" name="Ondertitel 2"/>
          <p:cNvSpPr>
            <a:spLocks noGrp="1"/>
          </p:cNvSpPr>
          <p:nvPr>
            <p:ph type="subTitle" idx="13"/>
          </p:nvPr>
        </p:nvSpPr>
        <p:spPr>
          <a:xfrm>
            <a:off x="612000" y="795658"/>
            <a:ext cx="11149904" cy="435201"/>
          </a:xfrm>
        </p:spPr>
        <p:txBody>
          <a:bodyPr/>
          <a:lstStyle/>
          <a:p>
            <a:r>
              <a:rPr lang="nl-NL" b="1" dirty="0">
                <a:sym typeface="Wingdings" panose="05000000000000000000" pitchFamily="2" charset="2"/>
              </a:rPr>
              <a:t>Man van 80 jaar: 3x gevallen met de fiets afgelopen jaar</a:t>
            </a:r>
            <a:endParaRPr lang="nl-NL" b="1" dirty="0"/>
          </a:p>
        </p:txBody>
      </p:sp>
      <p:sp>
        <p:nvSpPr>
          <p:cNvPr id="4" name="Tijdelijke aanduiding voor inhoud 3"/>
          <p:cNvSpPr>
            <a:spLocks noGrp="1"/>
          </p:cNvSpPr>
          <p:nvPr>
            <p:ph idx="1"/>
          </p:nvPr>
        </p:nvSpPr>
        <p:spPr>
          <a:xfrm>
            <a:off x="612000" y="1427708"/>
            <a:ext cx="11160000" cy="3687949"/>
          </a:xfrm>
        </p:spPr>
        <p:txBody>
          <a:bodyPr>
            <a:normAutofit/>
          </a:bodyPr>
          <a:lstStyle/>
          <a:p>
            <a:r>
              <a:rPr lang="nl-NL" dirty="0"/>
              <a:t>Liefhebber van buiten bewegen: liever fietsen dan lopen</a:t>
            </a:r>
          </a:p>
          <a:p>
            <a:r>
              <a:rPr lang="nl-NL" dirty="0"/>
              <a:t>Met lopen geen last van vallen</a:t>
            </a:r>
          </a:p>
          <a:p>
            <a:r>
              <a:rPr lang="nl-NL" dirty="0"/>
              <a:t>Vervelend: schaafwond kon fors bloeden</a:t>
            </a:r>
          </a:p>
          <a:p>
            <a:r>
              <a:rPr lang="nl-NL" dirty="0"/>
              <a:t>Elke dag last van duizeligheid, over gehele dag, bij snel bukken</a:t>
            </a:r>
          </a:p>
          <a:p>
            <a:r>
              <a:rPr lang="nl-NL" dirty="0"/>
              <a:t>Moeite met los maken </a:t>
            </a:r>
            <a:r>
              <a:rPr lang="nl-NL" dirty="0" err="1"/>
              <a:t>dabigatran</a:t>
            </a:r>
            <a:r>
              <a:rPr lang="nl-NL" dirty="0"/>
              <a:t> en </a:t>
            </a:r>
            <a:r>
              <a:rPr lang="nl-NL" dirty="0" err="1"/>
              <a:t>tamsulosine</a:t>
            </a:r>
            <a:endParaRPr lang="nl-NL" dirty="0"/>
          </a:p>
          <a:p>
            <a:endParaRPr lang="nl-NL" dirty="0"/>
          </a:p>
          <a:p>
            <a:r>
              <a:rPr lang="nl-NL" dirty="0"/>
              <a:t>Medicatie: </a:t>
            </a:r>
            <a:r>
              <a:rPr lang="nl-NL" dirty="0" err="1"/>
              <a:t>dabigatran</a:t>
            </a:r>
            <a:r>
              <a:rPr lang="nl-NL" dirty="0"/>
              <a:t>, </a:t>
            </a:r>
            <a:r>
              <a:rPr lang="nl-NL" dirty="0" err="1"/>
              <a:t>tamsulosine</a:t>
            </a:r>
            <a:r>
              <a:rPr lang="nl-NL" dirty="0"/>
              <a:t>, bisoprolol</a:t>
            </a:r>
          </a:p>
          <a:p>
            <a:pPr marL="0" indent="0">
              <a:buNone/>
            </a:pPr>
            <a:endParaRPr lang="nl-NL" dirty="0"/>
          </a:p>
        </p:txBody>
      </p:sp>
      <p:pic>
        <p:nvPicPr>
          <p:cNvPr id="5" name="Afbeelding 4"/>
          <p:cNvPicPr>
            <a:picLocks noChangeAspect="1"/>
          </p:cNvPicPr>
          <p:nvPr/>
        </p:nvPicPr>
        <p:blipFill>
          <a:blip r:embed="rId3"/>
          <a:stretch>
            <a:fillRect/>
          </a:stretch>
        </p:blipFill>
        <p:spPr>
          <a:xfrm>
            <a:off x="612000" y="4701371"/>
            <a:ext cx="3828571" cy="828571"/>
          </a:xfrm>
          <a:prstGeom prst="rect">
            <a:avLst/>
          </a:prstGeom>
        </p:spPr>
      </p:pic>
    </p:spTree>
    <p:extLst>
      <p:ext uri="{BB962C8B-B14F-4D97-AF65-F5344CB8AC3E}">
        <p14:creationId xmlns:p14="http://schemas.microsoft.com/office/powerpoint/2010/main" val="1869860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5. Casuïstiek (1) </a:t>
            </a:r>
          </a:p>
        </p:txBody>
      </p:sp>
      <p:sp>
        <p:nvSpPr>
          <p:cNvPr id="3" name="Ondertitel 2"/>
          <p:cNvSpPr>
            <a:spLocks noGrp="1"/>
          </p:cNvSpPr>
          <p:nvPr>
            <p:ph type="subTitle" idx="13"/>
          </p:nvPr>
        </p:nvSpPr>
        <p:spPr/>
        <p:txBody>
          <a:bodyPr/>
          <a:lstStyle/>
          <a:p>
            <a:r>
              <a:rPr lang="en-US" b="1" dirty="0" err="1">
                <a:sym typeface="Wingdings" panose="05000000000000000000" pitchFamily="2" charset="2"/>
              </a:rPr>
              <a:t>Uit</a:t>
            </a:r>
            <a:r>
              <a:rPr lang="en-US" b="1" dirty="0">
                <a:sym typeface="Wingdings" panose="05000000000000000000" pitchFamily="2" charset="2"/>
              </a:rPr>
              <a:t> </a:t>
            </a:r>
            <a:r>
              <a:rPr lang="en-US" b="1" dirty="0" err="1">
                <a:sym typeface="Wingdings" panose="05000000000000000000" pitchFamily="2" charset="2"/>
              </a:rPr>
              <a:t>opvragen</a:t>
            </a:r>
            <a:r>
              <a:rPr lang="en-US" b="1" dirty="0">
                <a:sym typeface="Wingdings" panose="05000000000000000000" pitchFamily="2" charset="2"/>
              </a:rPr>
              <a:t> </a:t>
            </a:r>
            <a:r>
              <a:rPr lang="en-US" b="1" dirty="0" err="1">
                <a:sym typeface="Wingdings" panose="05000000000000000000" pitchFamily="2" charset="2"/>
              </a:rPr>
              <a:t>gegevens</a:t>
            </a:r>
            <a:r>
              <a:rPr lang="en-US" b="1" dirty="0">
                <a:sym typeface="Wingdings" panose="05000000000000000000" pitchFamily="2" charset="2"/>
              </a:rPr>
              <a:t> </a:t>
            </a:r>
            <a:r>
              <a:rPr lang="en-US" b="1" dirty="0" err="1">
                <a:sym typeface="Wingdings" panose="05000000000000000000" pitchFamily="2" charset="2"/>
              </a:rPr>
              <a:t>huisarts</a:t>
            </a:r>
            <a:r>
              <a:rPr lang="en-US" b="1" dirty="0">
                <a:sym typeface="Wingdings" panose="05000000000000000000" pitchFamily="2" charset="2"/>
              </a:rPr>
              <a:t> </a:t>
            </a:r>
            <a:r>
              <a:rPr lang="en-US" b="1" dirty="0" err="1">
                <a:sym typeface="Wingdings" panose="05000000000000000000" pitchFamily="2" charset="2"/>
              </a:rPr>
              <a:t>blijkt</a:t>
            </a:r>
            <a:r>
              <a:rPr lang="en-US" b="1" dirty="0">
                <a:sym typeface="Wingdings" panose="05000000000000000000" pitchFamily="2" charset="2"/>
              </a:rPr>
              <a:t>:</a:t>
            </a:r>
            <a:endParaRPr lang="nl-NL" b="1" dirty="0"/>
          </a:p>
        </p:txBody>
      </p:sp>
      <p:sp>
        <p:nvSpPr>
          <p:cNvPr id="4" name="Tijdelijke aanduiding voor inhoud 3"/>
          <p:cNvSpPr>
            <a:spLocks noGrp="1"/>
          </p:cNvSpPr>
          <p:nvPr>
            <p:ph idx="1"/>
          </p:nvPr>
        </p:nvSpPr>
        <p:spPr/>
        <p:txBody>
          <a:bodyPr>
            <a:normAutofit/>
          </a:bodyPr>
          <a:lstStyle/>
          <a:p>
            <a:r>
              <a:rPr lang="en-US" dirty="0" err="1"/>
              <a:t>Relatief</a:t>
            </a:r>
            <a:r>
              <a:rPr lang="en-US" dirty="0"/>
              <a:t> </a:t>
            </a:r>
            <a:r>
              <a:rPr lang="en-US" dirty="0" err="1"/>
              <a:t>lage</a:t>
            </a:r>
            <a:r>
              <a:rPr lang="en-US" dirty="0"/>
              <a:t> pols: 46</a:t>
            </a:r>
          </a:p>
          <a:p>
            <a:r>
              <a:rPr lang="en-US" dirty="0" err="1"/>
              <a:t>Bloeddruk</a:t>
            </a:r>
            <a:r>
              <a:rPr lang="en-US" dirty="0"/>
              <a:t> </a:t>
            </a:r>
            <a:r>
              <a:rPr lang="en-US" dirty="0" err="1"/>
              <a:t>aan</a:t>
            </a:r>
            <a:r>
              <a:rPr lang="en-US" dirty="0"/>
              <a:t> de </a:t>
            </a:r>
            <a:r>
              <a:rPr lang="en-US" dirty="0" err="1"/>
              <a:t>lage</a:t>
            </a:r>
            <a:r>
              <a:rPr lang="en-US" dirty="0"/>
              <a:t> </a:t>
            </a:r>
            <a:r>
              <a:rPr lang="en-US" dirty="0" err="1"/>
              <a:t>kant</a:t>
            </a:r>
            <a:r>
              <a:rPr lang="en-US" dirty="0"/>
              <a:t>: </a:t>
            </a:r>
            <a:r>
              <a:rPr lang="en-US" dirty="0" err="1"/>
              <a:t>wisselend</a:t>
            </a:r>
            <a:r>
              <a:rPr lang="en-US" dirty="0"/>
              <a:t> </a:t>
            </a:r>
            <a:r>
              <a:rPr lang="en-US" dirty="0" err="1"/>
              <a:t>tussen</a:t>
            </a:r>
            <a:r>
              <a:rPr lang="en-US" dirty="0"/>
              <a:t> 81/40 </a:t>
            </a:r>
            <a:r>
              <a:rPr lang="en-US" dirty="0" err="1"/>
              <a:t>en</a:t>
            </a:r>
            <a:r>
              <a:rPr lang="en-US" dirty="0"/>
              <a:t> 142/70</a:t>
            </a:r>
          </a:p>
          <a:p>
            <a:endParaRPr lang="en-US" dirty="0"/>
          </a:p>
          <a:p>
            <a:r>
              <a:rPr lang="en-US" dirty="0" err="1"/>
              <a:t>Welke</a:t>
            </a:r>
            <a:r>
              <a:rPr lang="en-US" dirty="0"/>
              <a:t> </a:t>
            </a:r>
            <a:r>
              <a:rPr lang="en-US" dirty="0" err="1"/>
              <a:t>bespreekpunten</a:t>
            </a:r>
            <a:r>
              <a:rPr lang="en-US" dirty="0"/>
              <a:t> </a:t>
            </a:r>
            <a:r>
              <a:rPr lang="en-US" dirty="0" err="1"/>
              <a:t>kan</a:t>
            </a:r>
            <a:r>
              <a:rPr lang="en-US" dirty="0"/>
              <a:t> de </a:t>
            </a:r>
            <a:r>
              <a:rPr lang="en-US" dirty="0" err="1"/>
              <a:t>apotheker</a:t>
            </a:r>
            <a:r>
              <a:rPr lang="en-US" dirty="0"/>
              <a:t> </a:t>
            </a:r>
            <a:r>
              <a:rPr lang="en-US" dirty="0" err="1"/>
              <a:t>formuleren</a:t>
            </a:r>
            <a:r>
              <a:rPr lang="en-US" dirty="0"/>
              <a:t> </a:t>
            </a:r>
            <a:r>
              <a:rPr lang="en-US" dirty="0" err="1"/>
              <a:t>aan</a:t>
            </a:r>
            <a:r>
              <a:rPr lang="en-US" dirty="0"/>
              <a:t> de hand van de </a:t>
            </a:r>
            <a:r>
              <a:rPr lang="en-US" dirty="0" err="1"/>
              <a:t>gegevens</a:t>
            </a:r>
            <a:r>
              <a:rPr lang="en-US" dirty="0"/>
              <a:t> </a:t>
            </a:r>
            <a:r>
              <a:rPr lang="en-US" dirty="0" err="1"/>
              <a:t>en</a:t>
            </a:r>
            <a:r>
              <a:rPr lang="en-US" dirty="0"/>
              <a:t> </a:t>
            </a:r>
            <a:r>
              <a:rPr lang="en-US" dirty="0" err="1"/>
              <a:t>informatie</a:t>
            </a:r>
            <a:r>
              <a:rPr lang="en-US" dirty="0"/>
              <a:t> van de </a:t>
            </a:r>
            <a:r>
              <a:rPr lang="en-US" dirty="0" err="1"/>
              <a:t>patiënt</a:t>
            </a:r>
            <a:r>
              <a:rPr lang="en-US" dirty="0"/>
              <a:t>? </a:t>
            </a:r>
          </a:p>
        </p:txBody>
      </p:sp>
    </p:spTree>
    <p:extLst>
      <p:ext uri="{BB962C8B-B14F-4D97-AF65-F5344CB8AC3E}">
        <p14:creationId xmlns:p14="http://schemas.microsoft.com/office/powerpoint/2010/main" val="34667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5. Casuïstiek (1) </a:t>
            </a:r>
          </a:p>
        </p:txBody>
      </p:sp>
      <p:sp>
        <p:nvSpPr>
          <p:cNvPr id="3" name="Ondertitel 2"/>
          <p:cNvSpPr>
            <a:spLocks noGrp="1"/>
          </p:cNvSpPr>
          <p:nvPr>
            <p:ph type="subTitle" idx="13"/>
          </p:nvPr>
        </p:nvSpPr>
        <p:spPr/>
        <p:txBody>
          <a:bodyPr/>
          <a:lstStyle/>
          <a:p>
            <a:r>
              <a:rPr lang="nl-NL" b="1" dirty="0"/>
              <a:t>De apotheker formuleert de volgende bespreekpunten</a:t>
            </a:r>
            <a:r>
              <a:rPr lang="nl-NL" sz="2400" b="1" dirty="0"/>
              <a:t>:</a:t>
            </a:r>
          </a:p>
        </p:txBody>
      </p:sp>
      <p:sp>
        <p:nvSpPr>
          <p:cNvPr id="4" name="Tijdelijke aanduiding voor inhoud 3"/>
          <p:cNvSpPr>
            <a:spLocks noGrp="1"/>
          </p:cNvSpPr>
          <p:nvPr>
            <p:ph idx="1"/>
          </p:nvPr>
        </p:nvSpPr>
        <p:spPr/>
        <p:txBody>
          <a:bodyPr>
            <a:normAutofit/>
          </a:bodyPr>
          <a:lstStyle/>
          <a:p>
            <a:r>
              <a:rPr lang="nl-NL" dirty="0"/>
              <a:t>Advies toevoegen: vitamine D 800IE/dag </a:t>
            </a:r>
          </a:p>
          <a:p>
            <a:r>
              <a:rPr lang="nl-NL" dirty="0"/>
              <a:t>Proefstop </a:t>
            </a:r>
            <a:r>
              <a:rPr lang="nl-NL" dirty="0" err="1"/>
              <a:t>tamsulosine</a:t>
            </a:r>
            <a:r>
              <a:rPr lang="nl-NL" dirty="0"/>
              <a:t>, reeds 10 jaar in gebruik en mogelijke veroorzaker duizeligheid</a:t>
            </a:r>
          </a:p>
          <a:p>
            <a:r>
              <a:rPr lang="nl-NL" dirty="0"/>
              <a:t>Calciumintake is matig: navraag of hij via voeding zijn calciumintake kan verhogen. Zo niet, dan evt. combineren met vitamine D en calcium/vit D 500/800 starten?</a:t>
            </a:r>
          </a:p>
          <a:p>
            <a:r>
              <a:rPr lang="nl-NL" dirty="0"/>
              <a:t>Optie overstap ander DOAC, gezien het gebruiksongemak </a:t>
            </a:r>
          </a:p>
          <a:p>
            <a:r>
              <a:rPr lang="nl-NL" dirty="0"/>
              <a:t>Bisoprolol minderen of stoppen indien mogelijk</a:t>
            </a:r>
          </a:p>
        </p:txBody>
      </p:sp>
    </p:spTree>
    <p:extLst>
      <p:ext uri="{BB962C8B-B14F-4D97-AF65-F5344CB8AC3E}">
        <p14:creationId xmlns:p14="http://schemas.microsoft.com/office/powerpoint/2010/main" val="333060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5. Casuïstiek (1) </a:t>
            </a:r>
          </a:p>
        </p:txBody>
      </p:sp>
      <p:sp>
        <p:nvSpPr>
          <p:cNvPr id="3" name="Ondertitel 2"/>
          <p:cNvSpPr>
            <a:spLocks noGrp="1"/>
          </p:cNvSpPr>
          <p:nvPr>
            <p:ph type="subTitle" idx="13"/>
          </p:nvPr>
        </p:nvSpPr>
        <p:spPr/>
        <p:txBody>
          <a:bodyPr>
            <a:normAutofit/>
          </a:bodyPr>
          <a:lstStyle/>
          <a:p>
            <a:r>
              <a:rPr lang="nl-NL" b="1" dirty="0"/>
              <a:t>Na overleg huisarts, patiënt en cardioloog:</a:t>
            </a:r>
          </a:p>
        </p:txBody>
      </p:sp>
      <p:sp>
        <p:nvSpPr>
          <p:cNvPr id="4" name="Tijdelijke aanduiding voor inhoud 3"/>
          <p:cNvSpPr>
            <a:spLocks noGrp="1"/>
          </p:cNvSpPr>
          <p:nvPr>
            <p:ph idx="1"/>
          </p:nvPr>
        </p:nvSpPr>
        <p:spPr/>
        <p:txBody>
          <a:bodyPr>
            <a:normAutofit/>
          </a:bodyPr>
          <a:lstStyle/>
          <a:p>
            <a:r>
              <a:rPr lang="en-US" dirty="0"/>
              <a:t>Start calcium met vitamine D 500/800</a:t>
            </a:r>
          </a:p>
          <a:p>
            <a:r>
              <a:rPr lang="en-US" dirty="0"/>
              <a:t>Proefstop tamsulosine</a:t>
            </a:r>
          </a:p>
          <a:p>
            <a:r>
              <a:rPr lang="en-US" dirty="0"/>
              <a:t>Switch DOAC </a:t>
            </a:r>
            <a:r>
              <a:rPr lang="en-US" dirty="0" err="1"/>
              <a:t>vindt</a:t>
            </a:r>
            <a:r>
              <a:rPr lang="en-US" dirty="0"/>
              <a:t> </a:t>
            </a:r>
            <a:r>
              <a:rPr lang="en-US" dirty="0" err="1"/>
              <a:t>dhr</a:t>
            </a:r>
            <a:r>
              <a:rPr lang="en-US" dirty="0"/>
              <a:t>. </a:t>
            </a:r>
            <a:r>
              <a:rPr lang="en-US" dirty="0" err="1"/>
              <a:t>bij</a:t>
            </a:r>
            <a:r>
              <a:rPr lang="en-US" dirty="0"/>
              <a:t> nader inzien </a:t>
            </a:r>
            <a:r>
              <a:rPr lang="en-US" dirty="0" err="1"/>
              <a:t>niet</a:t>
            </a:r>
            <a:r>
              <a:rPr lang="en-US" dirty="0"/>
              <a:t> </a:t>
            </a:r>
            <a:r>
              <a:rPr lang="en-US" dirty="0" err="1"/>
              <a:t>nodig</a:t>
            </a:r>
            <a:endParaRPr lang="en-US" dirty="0"/>
          </a:p>
          <a:p>
            <a:r>
              <a:rPr lang="en-US" dirty="0"/>
              <a:t>Bisoprolol verminderd</a:t>
            </a:r>
          </a:p>
          <a:p>
            <a:endParaRPr lang="en-US" dirty="0"/>
          </a:p>
          <a:p>
            <a:pPr marL="0" indent="0">
              <a:buNone/>
            </a:pPr>
            <a:r>
              <a:rPr lang="en-US" dirty="0">
                <a:sym typeface="Wingdings" panose="05000000000000000000" pitchFamily="2" charset="2"/>
              </a:rPr>
              <a:t>Evaluatie </a:t>
            </a:r>
            <a:r>
              <a:rPr lang="en-US" dirty="0" err="1">
                <a:sym typeface="Wingdings" panose="05000000000000000000" pitchFamily="2" charset="2"/>
              </a:rPr>
              <a:t>na</a:t>
            </a:r>
            <a:r>
              <a:rPr lang="en-US" dirty="0">
                <a:sym typeface="Wingdings" panose="05000000000000000000" pitchFamily="2" charset="2"/>
              </a:rPr>
              <a:t> </a:t>
            </a:r>
            <a:r>
              <a:rPr lang="en-US" dirty="0" err="1">
                <a:sym typeface="Wingdings" panose="05000000000000000000" pitchFamily="2" charset="2"/>
              </a:rPr>
              <a:t>aantal</a:t>
            </a:r>
            <a:r>
              <a:rPr lang="en-US" dirty="0">
                <a:sym typeface="Wingdings" panose="05000000000000000000" pitchFamily="2" charset="2"/>
              </a:rPr>
              <a:t> </a:t>
            </a:r>
            <a:r>
              <a:rPr lang="en-US" dirty="0" err="1">
                <a:sym typeface="Wingdings" panose="05000000000000000000" pitchFamily="2" charset="2"/>
              </a:rPr>
              <a:t>maanden</a:t>
            </a:r>
            <a:r>
              <a:rPr lang="en-US" dirty="0">
                <a:sym typeface="Wingdings" panose="05000000000000000000" pitchFamily="2" charset="2"/>
              </a:rPr>
              <a:t>:</a:t>
            </a:r>
          </a:p>
          <a:p>
            <a:r>
              <a:rPr lang="en-US" dirty="0" err="1">
                <a:sym typeface="Wingdings" panose="05000000000000000000" pitchFamily="2" charset="2"/>
              </a:rPr>
              <a:t>Geen</a:t>
            </a:r>
            <a:r>
              <a:rPr lang="en-US" dirty="0">
                <a:sym typeface="Wingdings" panose="05000000000000000000" pitchFamily="2" charset="2"/>
              </a:rPr>
              <a:t> last </a:t>
            </a:r>
            <a:r>
              <a:rPr lang="en-US" dirty="0" err="1">
                <a:sym typeface="Wingdings" panose="05000000000000000000" pitchFamily="2" charset="2"/>
              </a:rPr>
              <a:t>meer</a:t>
            </a:r>
            <a:r>
              <a:rPr lang="en-US" dirty="0">
                <a:sym typeface="Wingdings" panose="05000000000000000000" pitchFamily="2" charset="2"/>
              </a:rPr>
              <a:t> van duizeligheid, </a:t>
            </a:r>
            <a:r>
              <a:rPr lang="en-US" dirty="0" err="1">
                <a:sym typeface="Wingdings" panose="05000000000000000000" pitchFamily="2" charset="2"/>
              </a:rPr>
              <a:t>fietst</a:t>
            </a:r>
            <a:r>
              <a:rPr lang="en-US" dirty="0">
                <a:sym typeface="Wingdings" panose="05000000000000000000" pitchFamily="2" charset="2"/>
              </a:rPr>
              <a:t> en </a:t>
            </a:r>
            <a:r>
              <a:rPr lang="en-US" dirty="0" err="1">
                <a:sym typeface="Wingdings" panose="05000000000000000000" pitchFamily="2" charset="2"/>
              </a:rPr>
              <a:t>niet</a:t>
            </a:r>
            <a:r>
              <a:rPr lang="en-US" dirty="0">
                <a:sym typeface="Wingdings" panose="05000000000000000000" pitchFamily="2" charset="2"/>
              </a:rPr>
              <a:t> </a:t>
            </a:r>
            <a:r>
              <a:rPr lang="en-US" dirty="0" err="1">
                <a:sym typeface="Wingdings" panose="05000000000000000000" pitchFamily="2" charset="2"/>
              </a:rPr>
              <a:t>meer</a:t>
            </a:r>
            <a:r>
              <a:rPr lang="en-US" dirty="0">
                <a:sym typeface="Wingdings" panose="05000000000000000000" pitchFamily="2" charset="2"/>
              </a:rPr>
              <a:t> </a:t>
            </a:r>
            <a:r>
              <a:rPr lang="en-US" dirty="0" err="1">
                <a:sym typeface="Wingdings" panose="05000000000000000000" pitchFamily="2" charset="2"/>
              </a:rPr>
              <a:t>gevallen</a:t>
            </a:r>
            <a:endParaRPr lang="en-US" dirty="0">
              <a:sym typeface="Wingdings" panose="05000000000000000000" pitchFamily="2" charset="2"/>
            </a:endParaRPr>
          </a:p>
          <a:p>
            <a:r>
              <a:rPr lang="en-US" dirty="0">
                <a:sym typeface="Wingdings" panose="05000000000000000000" pitchFamily="2" charset="2"/>
              </a:rPr>
              <a:t>Bisoprolol verminderd, tamsulosine </a:t>
            </a:r>
            <a:r>
              <a:rPr lang="en-US" dirty="0" err="1">
                <a:sym typeface="Wingdings" panose="05000000000000000000" pitchFamily="2" charset="2"/>
              </a:rPr>
              <a:t>gestopt</a:t>
            </a:r>
            <a:endParaRPr lang="nl-NL" dirty="0"/>
          </a:p>
        </p:txBody>
      </p:sp>
    </p:spTree>
    <p:extLst>
      <p:ext uri="{BB962C8B-B14F-4D97-AF65-F5344CB8AC3E}">
        <p14:creationId xmlns:p14="http://schemas.microsoft.com/office/powerpoint/2010/main" val="1425988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Casuïstiek (2, optioneel) </a:t>
            </a:r>
          </a:p>
        </p:txBody>
      </p:sp>
      <p:sp>
        <p:nvSpPr>
          <p:cNvPr id="3" name="Ondertitel 2"/>
          <p:cNvSpPr>
            <a:spLocks noGrp="1"/>
          </p:cNvSpPr>
          <p:nvPr>
            <p:ph type="subTitle" idx="13"/>
          </p:nvPr>
        </p:nvSpPr>
        <p:spPr/>
        <p:txBody>
          <a:bodyPr/>
          <a:lstStyle/>
          <a:p>
            <a:r>
              <a:rPr lang="en-US" b="1" dirty="0" err="1"/>
              <a:t>Mevrouw</a:t>
            </a:r>
            <a:r>
              <a:rPr lang="en-US" b="1" dirty="0"/>
              <a:t> van 78 </a:t>
            </a:r>
            <a:r>
              <a:rPr lang="en-US" b="1" dirty="0" err="1"/>
              <a:t>jaar</a:t>
            </a:r>
            <a:r>
              <a:rPr lang="en-US" b="1" dirty="0"/>
              <a:t> en </a:t>
            </a:r>
            <a:r>
              <a:rPr lang="en-US" b="1" dirty="0" err="1"/>
              <a:t>haar</a:t>
            </a:r>
            <a:r>
              <a:rPr lang="en-US" b="1" dirty="0"/>
              <a:t> </a:t>
            </a:r>
            <a:r>
              <a:rPr lang="en-US" b="1" dirty="0" err="1"/>
              <a:t>slaapmedicatie</a:t>
            </a:r>
            <a:endParaRPr lang="nl-NL" b="1" dirty="0"/>
          </a:p>
        </p:txBody>
      </p:sp>
      <p:sp>
        <p:nvSpPr>
          <p:cNvPr id="4" name="Tijdelijke aanduiding voor inhoud 3"/>
          <p:cNvSpPr>
            <a:spLocks noGrp="1"/>
          </p:cNvSpPr>
          <p:nvPr>
            <p:ph idx="1"/>
          </p:nvPr>
        </p:nvSpPr>
        <p:spPr>
          <a:xfrm>
            <a:off x="612000" y="2432049"/>
            <a:ext cx="11160000" cy="4058903"/>
          </a:xfrm>
        </p:spPr>
        <p:txBody>
          <a:bodyPr>
            <a:normAutofit/>
          </a:bodyPr>
          <a:lstStyle/>
          <a:p>
            <a:r>
              <a:rPr lang="en-US" dirty="0"/>
              <a:t>(</a:t>
            </a:r>
            <a:r>
              <a:rPr lang="en-US" dirty="0" err="1"/>
              <a:t>dia’s</a:t>
            </a:r>
            <a:r>
              <a:rPr lang="en-US" dirty="0"/>
              <a:t> met </a:t>
            </a:r>
            <a:r>
              <a:rPr lang="en-US" dirty="0" err="1"/>
              <a:t>informatie</a:t>
            </a:r>
            <a:r>
              <a:rPr lang="en-US" dirty="0"/>
              <a:t> over casus </a:t>
            </a:r>
            <a:r>
              <a:rPr lang="en-US" dirty="0" err="1"/>
              <a:t>naar</a:t>
            </a:r>
            <a:r>
              <a:rPr lang="en-US" dirty="0"/>
              <a:t> wens toe </a:t>
            </a:r>
            <a:r>
              <a:rPr lang="en-US" dirty="0" err="1"/>
              <a:t>te</a:t>
            </a:r>
            <a:r>
              <a:rPr lang="en-US" dirty="0"/>
              <a:t> </a:t>
            </a:r>
            <a:r>
              <a:rPr lang="en-US" dirty="0" err="1"/>
              <a:t>voegen</a:t>
            </a:r>
            <a:r>
              <a:rPr lang="en-US" dirty="0"/>
              <a:t>)</a:t>
            </a:r>
          </a:p>
          <a:p>
            <a:endParaRPr lang="en-US" dirty="0"/>
          </a:p>
          <a:p>
            <a:r>
              <a:rPr lang="en-US" dirty="0"/>
              <a:t>Is het </a:t>
            </a:r>
            <a:r>
              <a:rPr lang="en-US" dirty="0" err="1"/>
              <a:t>verhaal</a:t>
            </a:r>
            <a:r>
              <a:rPr lang="en-US" dirty="0"/>
              <a:t> van </a:t>
            </a:r>
            <a:r>
              <a:rPr lang="en-US" dirty="0" err="1"/>
              <a:t>deze</a:t>
            </a:r>
            <a:r>
              <a:rPr lang="en-US" dirty="0"/>
              <a:t> casus </a:t>
            </a:r>
            <a:r>
              <a:rPr lang="en-US" dirty="0" err="1"/>
              <a:t>herkenbaar</a:t>
            </a:r>
            <a:r>
              <a:rPr lang="en-US" dirty="0"/>
              <a:t>?</a:t>
            </a:r>
          </a:p>
          <a:p>
            <a:r>
              <a:rPr lang="en-US" dirty="0"/>
              <a:t>Hoe </a:t>
            </a:r>
            <a:r>
              <a:rPr lang="en-US" dirty="0" err="1"/>
              <a:t>signaleren</a:t>
            </a:r>
            <a:r>
              <a:rPr lang="en-US" dirty="0"/>
              <a:t> we met </a:t>
            </a:r>
            <a:r>
              <a:rPr lang="en-US" dirty="0" err="1"/>
              <a:t>elkaar</a:t>
            </a:r>
            <a:r>
              <a:rPr lang="en-US" dirty="0"/>
              <a:t> het </a:t>
            </a:r>
            <a:r>
              <a:rPr lang="en-US" dirty="0" err="1"/>
              <a:t>verhoogd</a:t>
            </a:r>
            <a:r>
              <a:rPr lang="en-US" dirty="0"/>
              <a:t> </a:t>
            </a:r>
            <a:r>
              <a:rPr lang="en-US" dirty="0" err="1"/>
              <a:t>valrisico</a:t>
            </a:r>
            <a:r>
              <a:rPr lang="en-US" dirty="0"/>
              <a:t>?</a:t>
            </a:r>
          </a:p>
          <a:p>
            <a:r>
              <a:rPr lang="en-US" dirty="0"/>
              <a:t>Hoe </a:t>
            </a:r>
            <a:r>
              <a:rPr lang="en-US" dirty="0" err="1"/>
              <a:t>verminderen</a:t>
            </a:r>
            <a:r>
              <a:rPr lang="en-US" dirty="0"/>
              <a:t> we met </a:t>
            </a:r>
            <a:r>
              <a:rPr lang="en-US" dirty="0" err="1"/>
              <a:t>elkaar</a:t>
            </a:r>
            <a:r>
              <a:rPr lang="en-US" dirty="0"/>
              <a:t> het </a:t>
            </a:r>
            <a:r>
              <a:rPr lang="en-US" dirty="0" err="1"/>
              <a:t>verhoogd</a:t>
            </a:r>
            <a:r>
              <a:rPr lang="en-US" dirty="0"/>
              <a:t> </a:t>
            </a:r>
            <a:r>
              <a:rPr lang="en-US" dirty="0" err="1"/>
              <a:t>valrisico</a:t>
            </a:r>
            <a:r>
              <a:rPr lang="en-US" dirty="0"/>
              <a:t>?</a:t>
            </a:r>
          </a:p>
          <a:p>
            <a:r>
              <a:rPr lang="en-US" dirty="0"/>
              <a:t>Hoe </a:t>
            </a:r>
            <a:r>
              <a:rPr lang="en-US" dirty="0" err="1"/>
              <a:t>begeleiden</a:t>
            </a:r>
            <a:r>
              <a:rPr lang="en-US" dirty="0"/>
              <a:t> we Marie, </a:t>
            </a:r>
            <a:r>
              <a:rPr lang="en-US" dirty="0" err="1"/>
              <a:t>welk</a:t>
            </a:r>
            <a:r>
              <a:rPr lang="en-US" dirty="0"/>
              <a:t> plan </a:t>
            </a:r>
            <a:r>
              <a:rPr lang="en-US" dirty="0" err="1"/>
              <a:t>maken</a:t>
            </a:r>
            <a:r>
              <a:rPr lang="en-US" dirty="0"/>
              <a:t>, </a:t>
            </a:r>
            <a:r>
              <a:rPr lang="en-US" dirty="0" err="1"/>
              <a:t>en</a:t>
            </a:r>
            <a:r>
              <a:rPr lang="en-US" dirty="0"/>
              <a:t> </a:t>
            </a:r>
            <a:r>
              <a:rPr lang="en-US" dirty="0" err="1"/>
              <a:t>welke</a:t>
            </a:r>
            <a:r>
              <a:rPr lang="en-US" dirty="0"/>
              <a:t> </a:t>
            </a:r>
            <a:r>
              <a:rPr lang="en-US" dirty="0" err="1"/>
              <a:t>afspraken</a:t>
            </a:r>
            <a:r>
              <a:rPr lang="en-US" dirty="0"/>
              <a:t>?</a:t>
            </a:r>
          </a:p>
          <a:p>
            <a:pPr marL="0" indent="0">
              <a:buNone/>
            </a:pPr>
            <a:endParaRPr lang="en-US" sz="1400" dirty="0"/>
          </a:p>
          <a:p>
            <a:pPr marL="0" indent="0">
              <a:buNone/>
            </a:pPr>
            <a:endParaRPr lang="en-US" sz="1400" dirty="0"/>
          </a:p>
          <a:p>
            <a:pPr marL="0" indent="0">
              <a:buNone/>
            </a:pPr>
            <a:endParaRPr lang="en-US" sz="1010" dirty="0">
              <a:latin typeface="+mj-lt"/>
            </a:endParaRPr>
          </a:p>
          <a:p>
            <a:pPr marL="0" indent="0">
              <a:buNone/>
            </a:pPr>
            <a:endParaRPr lang="en-US" sz="1010" dirty="0">
              <a:latin typeface="+mj-lt"/>
            </a:endParaRPr>
          </a:p>
          <a:p>
            <a:pPr marL="0" indent="0">
              <a:buNone/>
            </a:pPr>
            <a:r>
              <a:rPr lang="en-US" sz="1010" dirty="0" err="1">
                <a:latin typeface="+mj-lt"/>
              </a:rPr>
              <a:t>Bron</a:t>
            </a:r>
            <a:r>
              <a:rPr lang="en-US" sz="1010" dirty="0">
                <a:latin typeface="+mj-lt"/>
              </a:rPr>
              <a:t>: http://www.valpreventie.be</a:t>
            </a:r>
            <a:endParaRPr lang="nl-NL" sz="1010" dirty="0">
              <a:latin typeface="+mj-lt"/>
            </a:endParaRPr>
          </a:p>
          <a:p>
            <a:pPr marL="0" indent="0">
              <a:buNone/>
            </a:pPr>
            <a:endParaRPr lang="en-US" dirty="0"/>
          </a:p>
        </p:txBody>
      </p:sp>
    </p:spTree>
    <p:extLst>
      <p:ext uri="{BB962C8B-B14F-4D97-AF65-F5344CB8AC3E}">
        <p14:creationId xmlns:p14="http://schemas.microsoft.com/office/powerpoint/2010/main" val="1229485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5. Afspraken en vervolg? </a:t>
            </a:r>
          </a:p>
        </p:txBody>
      </p:sp>
      <p:sp>
        <p:nvSpPr>
          <p:cNvPr id="4" name="Tijdelijke aanduiding voor inhoud 3"/>
          <p:cNvSpPr>
            <a:spLocks noGrp="1"/>
          </p:cNvSpPr>
          <p:nvPr>
            <p:ph idx="1"/>
          </p:nvPr>
        </p:nvSpPr>
        <p:spPr/>
        <p:txBody>
          <a:bodyPr/>
          <a:lstStyle/>
          <a:p>
            <a:r>
              <a:rPr lang="en-US" dirty="0"/>
              <a:t>Multidisciplinair: wie/welke zorgverlener(s) missen?</a:t>
            </a:r>
          </a:p>
          <a:p>
            <a:r>
              <a:rPr lang="en-US" dirty="0"/>
              <a:t>1e/2e lijn?</a:t>
            </a:r>
          </a:p>
          <a:p>
            <a:r>
              <a:rPr lang="en-US" dirty="0"/>
              <a:t>Wie/hoe </a:t>
            </a:r>
            <a:r>
              <a:rPr lang="en-US" dirty="0" err="1"/>
              <a:t>signaleren</a:t>
            </a:r>
            <a:r>
              <a:rPr lang="en-US" dirty="0"/>
              <a:t>?</a:t>
            </a:r>
          </a:p>
          <a:p>
            <a:r>
              <a:rPr lang="en-US" dirty="0" err="1"/>
              <a:t>Voldoende</a:t>
            </a:r>
            <a:r>
              <a:rPr lang="en-US" dirty="0"/>
              <a:t> </a:t>
            </a:r>
            <a:r>
              <a:rPr lang="en-US" dirty="0" err="1"/>
              <a:t>kennis</a:t>
            </a:r>
            <a:r>
              <a:rPr lang="en-US" dirty="0"/>
              <a:t> </a:t>
            </a:r>
            <a:r>
              <a:rPr lang="en-US" dirty="0" err="1"/>
              <a:t>en</a:t>
            </a:r>
            <a:r>
              <a:rPr lang="en-US" dirty="0"/>
              <a:t> expertise?</a:t>
            </a:r>
          </a:p>
          <a:p>
            <a:r>
              <a:rPr lang="en-US" dirty="0"/>
              <a:t>Hoe </a:t>
            </a:r>
            <a:r>
              <a:rPr lang="en-US" dirty="0" err="1"/>
              <a:t>doelgroep</a:t>
            </a:r>
            <a:r>
              <a:rPr lang="en-US" dirty="0"/>
              <a:t> </a:t>
            </a:r>
            <a:r>
              <a:rPr lang="en-US" dirty="0" err="1"/>
              <a:t>bereiken</a:t>
            </a:r>
            <a:r>
              <a:rPr lang="en-US" dirty="0"/>
              <a:t>?</a:t>
            </a:r>
          </a:p>
          <a:p>
            <a:r>
              <a:rPr lang="en-US" dirty="0"/>
              <a:t>Wanneer/hoe evalueren?</a:t>
            </a:r>
          </a:p>
          <a:p>
            <a:r>
              <a:rPr lang="en-US" dirty="0"/>
              <a:t>Financiering?</a:t>
            </a:r>
            <a:endParaRPr lang="nl-NL" dirty="0"/>
          </a:p>
        </p:txBody>
      </p:sp>
    </p:spTree>
    <p:extLst>
      <p:ext uri="{BB962C8B-B14F-4D97-AF65-F5344CB8AC3E}">
        <p14:creationId xmlns:p14="http://schemas.microsoft.com/office/powerpoint/2010/main" val="3408726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6. Tips en tools (1)</a:t>
            </a:r>
          </a:p>
        </p:txBody>
      </p:sp>
      <p:sp>
        <p:nvSpPr>
          <p:cNvPr id="3" name="Ondertitel 2">
            <a:extLst>
              <a:ext uri="{FF2B5EF4-FFF2-40B4-BE49-F238E27FC236}">
                <a16:creationId xmlns:a16="http://schemas.microsoft.com/office/drawing/2014/main" id="{5992C60B-3B94-4EAB-BD7E-A61162EC1CC2}"/>
              </a:ext>
            </a:extLst>
          </p:cNvPr>
          <p:cNvSpPr>
            <a:spLocks noGrp="1"/>
          </p:cNvSpPr>
          <p:nvPr>
            <p:ph type="subTitle" idx="13"/>
          </p:nvPr>
        </p:nvSpPr>
        <p:spPr/>
        <p:txBody>
          <a:bodyPr/>
          <a:lstStyle/>
          <a:p>
            <a:r>
              <a:rPr lang="nl-NL" b="1" dirty="0"/>
              <a:t>Voor professionals:</a:t>
            </a:r>
          </a:p>
          <a:p>
            <a:endParaRPr lang="nl-NL" dirty="0"/>
          </a:p>
        </p:txBody>
      </p:sp>
      <p:sp>
        <p:nvSpPr>
          <p:cNvPr id="4" name="Tijdelijke aanduiding voor inhoud 3"/>
          <p:cNvSpPr>
            <a:spLocks noGrp="1"/>
          </p:cNvSpPr>
          <p:nvPr>
            <p:ph idx="1"/>
          </p:nvPr>
        </p:nvSpPr>
        <p:spPr/>
        <p:txBody>
          <a:bodyPr>
            <a:normAutofit/>
          </a:bodyPr>
          <a:lstStyle/>
          <a:p>
            <a:r>
              <a:rPr lang="en-US" dirty="0"/>
              <a:t>www.knmp.nl/valpreventie </a:t>
            </a:r>
          </a:p>
          <a:p>
            <a:pPr marL="342900" indent="-342900">
              <a:buFont typeface="Arial" panose="020B0604020202020204" pitchFamily="34" charset="0"/>
              <a:buChar char="•"/>
            </a:pPr>
            <a:r>
              <a:rPr lang="nl-NL" dirty="0"/>
              <a:t>www.veiligheid.nl/valpreventie</a:t>
            </a:r>
          </a:p>
          <a:p>
            <a:pPr marL="342900" indent="-342900">
              <a:buFont typeface="Arial" panose="020B0604020202020204" pitchFamily="34" charset="0"/>
              <a:buChar char="•"/>
            </a:pPr>
            <a:r>
              <a:rPr lang="nl-NL" dirty="0"/>
              <a:t>SBA Cursus Valrisico en geneesmiddelen </a:t>
            </a:r>
          </a:p>
          <a:p>
            <a:pPr marL="342900" indent="-342900">
              <a:buFont typeface="Arial" panose="020B0604020202020204" pitchFamily="34" charset="0"/>
              <a:buChar char="•"/>
            </a:pPr>
            <a:r>
              <a:rPr lang="nl-NL" dirty="0"/>
              <a:t>E-</a:t>
            </a:r>
            <a:r>
              <a:rPr lang="nl-NL" dirty="0" err="1"/>
              <a:t>learning</a:t>
            </a:r>
            <a:r>
              <a:rPr lang="nl-NL" dirty="0"/>
              <a:t> Verhoogd valrisico signaleren en inschatten</a:t>
            </a:r>
          </a:p>
          <a:p>
            <a:pPr marL="342900" indent="-342900">
              <a:buFont typeface="Arial" panose="020B0604020202020204" pitchFamily="34" charset="0"/>
              <a:buChar char="•"/>
            </a:pPr>
            <a:r>
              <a:rPr lang="nl-NL" dirty="0"/>
              <a:t>E-</a:t>
            </a:r>
            <a:r>
              <a:rPr lang="nl-NL" dirty="0" err="1"/>
              <a:t>learning</a:t>
            </a:r>
            <a:r>
              <a:rPr lang="nl-NL" dirty="0"/>
              <a:t> Ouderen motiveren voor valpreventie</a:t>
            </a:r>
          </a:p>
          <a:p>
            <a:pPr marL="342900" indent="-342900">
              <a:buFont typeface="Arial" panose="020B0604020202020204" pitchFamily="34" charset="0"/>
              <a:buChar char="•"/>
            </a:pPr>
            <a:r>
              <a:rPr lang="nl-NL" dirty="0"/>
              <a:t>IVM: FTO-module Vallen en medicatiegebruik</a:t>
            </a:r>
          </a:p>
          <a:p>
            <a:pPr marL="342900" indent="-342900">
              <a:buFont typeface="Arial" panose="020B0604020202020204" pitchFamily="34" charset="0"/>
              <a:buChar char="•"/>
            </a:pPr>
            <a:r>
              <a:rPr lang="nl-NL" dirty="0"/>
              <a:t>Whitepaper Wat werkt in valpreventie</a:t>
            </a:r>
          </a:p>
          <a:p>
            <a:r>
              <a:rPr lang="nl-NL" dirty="0"/>
              <a:t>Interactieve landkaart </a:t>
            </a:r>
          </a:p>
        </p:txBody>
      </p:sp>
      <p:pic>
        <p:nvPicPr>
          <p:cNvPr id="5" name="Tijdelijke aanduiding voor inhoud 4"/>
          <p:cNvPicPr>
            <a:picLocks noChangeAspect="1"/>
          </p:cNvPicPr>
          <p:nvPr/>
        </p:nvPicPr>
        <p:blipFill>
          <a:blip r:embed="rId3"/>
          <a:stretch>
            <a:fillRect/>
          </a:stretch>
        </p:blipFill>
        <p:spPr>
          <a:xfrm>
            <a:off x="8333090" y="1202279"/>
            <a:ext cx="3107494" cy="2065844"/>
          </a:xfrm>
          <a:prstGeom prst="rect">
            <a:avLst/>
          </a:prstGeom>
        </p:spPr>
      </p:pic>
    </p:spTree>
    <p:extLst>
      <p:ext uri="{BB962C8B-B14F-4D97-AF65-F5344CB8AC3E}">
        <p14:creationId xmlns:p14="http://schemas.microsoft.com/office/powerpoint/2010/main" val="2527503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6. Tips en tools (2)</a:t>
            </a:r>
          </a:p>
        </p:txBody>
      </p:sp>
      <p:sp>
        <p:nvSpPr>
          <p:cNvPr id="3" name="Ondertitel 2">
            <a:extLst>
              <a:ext uri="{FF2B5EF4-FFF2-40B4-BE49-F238E27FC236}">
                <a16:creationId xmlns:a16="http://schemas.microsoft.com/office/drawing/2014/main" id="{BC9746C5-9A00-4F06-8D25-81218F13D657}"/>
              </a:ext>
            </a:extLst>
          </p:cNvPr>
          <p:cNvSpPr>
            <a:spLocks noGrp="1"/>
          </p:cNvSpPr>
          <p:nvPr>
            <p:ph type="subTitle" idx="13"/>
          </p:nvPr>
        </p:nvSpPr>
        <p:spPr/>
        <p:txBody>
          <a:bodyPr/>
          <a:lstStyle/>
          <a:p>
            <a:r>
              <a:rPr lang="nl-NL" b="1" dirty="0"/>
              <a:t>Voor ouderen:</a:t>
            </a:r>
          </a:p>
          <a:p>
            <a:endParaRPr lang="nl-NL" dirty="0"/>
          </a:p>
        </p:txBody>
      </p:sp>
      <p:sp>
        <p:nvSpPr>
          <p:cNvPr id="4" name="Tijdelijke aanduiding voor inhoud 3"/>
          <p:cNvSpPr>
            <a:spLocks noGrp="1"/>
          </p:cNvSpPr>
          <p:nvPr>
            <p:ph idx="1"/>
          </p:nvPr>
        </p:nvSpPr>
        <p:spPr/>
        <p:txBody>
          <a:bodyPr>
            <a:normAutofit/>
          </a:bodyPr>
          <a:lstStyle/>
          <a:p>
            <a:r>
              <a:rPr lang="nl-NL" dirty="0"/>
              <a:t>Flyer ‘Hup in de benen’</a:t>
            </a:r>
          </a:p>
          <a:p>
            <a:pPr marL="342900" indent="-342900">
              <a:buFont typeface="Arial" panose="020B0604020202020204" pitchFamily="34" charset="0"/>
              <a:buChar char="•"/>
            </a:pPr>
            <a:r>
              <a:rPr lang="nl-NL" dirty="0"/>
              <a:t>Folder ‘Medicatie en vallen’</a:t>
            </a:r>
          </a:p>
          <a:p>
            <a:pPr marL="342900" indent="-342900">
              <a:buFont typeface="Arial" panose="020B0604020202020204" pitchFamily="34" charset="0"/>
              <a:buChar char="•"/>
            </a:pPr>
            <a:r>
              <a:rPr lang="nl-NL" dirty="0"/>
              <a:t>Het Sterkebottenboekje</a:t>
            </a:r>
          </a:p>
          <a:p>
            <a:pPr marL="342900" indent="-342900">
              <a:buFont typeface="Arial" panose="020B0604020202020204" pitchFamily="34" charset="0"/>
              <a:buChar char="•"/>
            </a:pPr>
            <a:r>
              <a:rPr lang="en-US" dirty="0" err="1"/>
              <a:t>DobbelFit</a:t>
            </a:r>
            <a:r>
              <a:rPr lang="en-US" dirty="0"/>
              <a:t> </a:t>
            </a:r>
            <a:r>
              <a:rPr lang="en-US" dirty="0" err="1"/>
              <a:t>Spel</a:t>
            </a:r>
            <a:endParaRPr lang="en-US" dirty="0"/>
          </a:p>
          <a:p>
            <a:pPr marL="342900" indent="-342900">
              <a:buFont typeface="Arial" panose="020B0604020202020204" pitchFamily="34" charset="0"/>
              <a:buChar char="•"/>
            </a:pPr>
            <a:r>
              <a:rPr lang="en-US" dirty="0" err="1"/>
              <a:t>Digitaal</a:t>
            </a:r>
            <a:r>
              <a:rPr lang="en-US" dirty="0"/>
              <a:t> </a:t>
            </a:r>
            <a:r>
              <a:rPr lang="en-US" dirty="0" err="1"/>
              <a:t>valpreventieprogramma</a:t>
            </a:r>
            <a:r>
              <a:rPr lang="en-US" dirty="0"/>
              <a:t> ‘Minder </a:t>
            </a:r>
            <a:r>
              <a:rPr lang="en-US" dirty="0" err="1"/>
              <a:t>vallen</a:t>
            </a:r>
            <a:r>
              <a:rPr lang="en-US" dirty="0"/>
              <a:t>, door </a:t>
            </a:r>
            <a:r>
              <a:rPr lang="en-US" dirty="0" err="1"/>
              <a:t>meer</a:t>
            </a:r>
            <a:r>
              <a:rPr lang="en-US" dirty="0"/>
              <a:t> </a:t>
            </a:r>
            <a:r>
              <a:rPr lang="en-US" dirty="0" err="1"/>
              <a:t>bewegen</a:t>
            </a:r>
            <a:r>
              <a:rPr lang="en-US" dirty="0"/>
              <a:t>’</a:t>
            </a:r>
          </a:p>
          <a:p>
            <a:endParaRPr lang="nl-NL" dirty="0"/>
          </a:p>
        </p:txBody>
      </p:sp>
      <p:pic>
        <p:nvPicPr>
          <p:cNvPr id="5" name="Tijdelijke aanduiding voor inhoud 4"/>
          <p:cNvPicPr>
            <a:picLocks noChangeAspect="1"/>
          </p:cNvPicPr>
          <p:nvPr/>
        </p:nvPicPr>
        <p:blipFill>
          <a:blip r:embed="rId3"/>
          <a:stretch>
            <a:fillRect/>
          </a:stretch>
        </p:blipFill>
        <p:spPr>
          <a:xfrm>
            <a:off x="8333090" y="1202279"/>
            <a:ext cx="3107494" cy="2065844"/>
          </a:xfrm>
          <a:prstGeom prst="rect">
            <a:avLst/>
          </a:prstGeom>
        </p:spPr>
      </p:pic>
    </p:spTree>
    <p:extLst>
      <p:ext uri="{BB962C8B-B14F-4D97-AF65-F5344CB8AC3E}">
        <p14:creationId xmlns:p14="http://schemas.microsoft.com/office/powerpoint/2010/main" val="40796408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Afbeelding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1088" y="1700213"/>
            <a:ext cx="590550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itel 3"/>
          <p:cNvSpPr>
            <a:spLocks noGrp="1"/>
          </p:cNvSpPr>
          <p:nvPr>
            <p:ph type="title"/>
          </p:nvPr>
        </p:nvSpPr>
        <p:spPr>
          <a:xfrm>
            <a:off x="115910" y="4"/>
            <a:ext cx="13182490" cy="584775"/>
          </a:xfrm>
        </p:spPr>
        <p:txBody>
          <a:bodyPr/>
          <a:lstStyle/>
          <a:p>
            <a:r>
              <a:rPr lang="nl-NL" altLang="nl-NL" dirty="0"/>
              <a:t>Zijn er nog vragen?</a:t>
            </a:r>
          </a:p>
        </p:txBody>
      </p:sp>
      <p:pic>
        <p:nvPicPr>
          <p:cNvPr id="2" name="Afbeelding 1">
            <a:extLst>
              <a:ext uri="{FF2B5EF4-FFF2-40B4-BE49-F238E27FC236}">
                <a16:creationId xmlns:a16="http://schemas.microsoft.com/office/drawing/2014/main" id="{D27B938F-73FE-AE78-8125-F58DA50424A3}"/>
              </a:ext>
            </a:extLst>
          </p:cNvPr>
          <p:cNvPicPr>
            <a:picLocks noChangeAspect="1"/>
          </p:cNvPicPr>
          <p:nvPr/>
        </p:nvPicPr>
        <p:blipFill>
          <a:blip r:embed="rId4"/>
          <a:stretch>
            <a:fillRect/>
          </a:stretch>
        </p:blipFill>
        <p:spPr>
          <a:xfrm>
            <a:off x="-1" y="5396459"/>
            <a:ext cx="12192001" cy="1506511"/>
          </a:xfrm>
          <a:prstGeom prst="rect">
            <a:avLst/>
          </a:prstGeom>
        </p:spPr>
      </p:pic>
    </p:spTree>
    <p:extLst>
      <p:ext uri="{BB962C8B-B14F-4D97-AF65-F5344CB8AC3E}">
        <p14:creationId xmlns:p14="http://schemas.microsoft.com/office/powerpoint/2010/main" val="2894251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E6D39C11-859A-4F11-8EF7-C3758BA1846E}"/>
              </a:ext>
            </a:extLst>
          </p:cNvPr>
          <p:cNvSpPr>
            <a:spLocks noGrp="1"/>
          </p:cNvSpPr>
          <p:nvPr>
            <p:ph type="title" idx="4294967295"/>
          </p:nvPr>
        </p:nvSpPr>
        <p:spPr>
          <a:xfrm>
            <a:off x="0" y="166688"/>
            <a:ext cx="7886700" cy="584200"/>
          </a:xfrm>
        </p:spPr>
        <p:txBody>
          <a:bodyPr/>
          <a:lstStyle/>
          <a:p>
            <a:r>
              <a:rPr lang="nl-NL" dirty="0">
                <a:solidFill>
                  <a:schemeClr val="tx2"/>
                </a:solidFill>
                <a:latin typeface="Calibri" panose="020F0502020204030204" pitchFamily="34" charset="0"/>
                <a:cs typeface="Calibri" panose="020F0502020204030204" pitchFamily="34" charset="0"/>
              </a:rPr>
              <a:t>1. lETSEL DOOR VALONGELUKKEN 65+</a:t>
            </a:r>
          </a:p>
        </p:txBody>
      </p:sp>
      <p:pic>
        <p:nvPicPr>
          <p:cNvPr id="10" name="Afbeelding 9">
            <a:extLst>
              <a:ext uri="{FF2B5EF4-FFF2-40B4-BE49-F238E27FC236}">
                <a16:creationId xmlns:a16="http://schemas.microsoft.com/office/drawing/2014/main" id="{09C9B675-B33E-6697-B6DB-9C76B82334A0}"/>
              </a:ext>
            </a:extLst>
          </p:cNvPr>
          <p:cNvPicPr>
            <a:picLocks noChangeAspect="1"/>
          </p:cNvPicPr>
          <p:nvPr/>
        </p:nvPicPr>
        <p:blipFill>
          <a:blip r:embed="rId3"/>
          <a:stretch>
            <a:fillRect/>
          </a:stretch>
        </p:blipFill>
        <p:spPr>
          <a:xfrm>
            <a:off x="1236534" y="1111931"/>
            <a:ext cx="9464163" cy="3569785"/>
          </a:xfrm>
          <a:prstGeom prst="rect">
            <a:avLst/>
          </a:prstGeom>
        </p:spPr>
      </p:pic>
      <p:pic>
        <p:nvPicPr>
          <p:cNvPr id="4" name="Afbeelding 3">
            <a:extLst>
              <a:ext uri="{FF2B5EF4-FFF2-40B4-BE49-F238E27FC236}">
                <a16:creationId xmlns:a16="http://schemas.microsoft.com/office/drawing/2014/main" id="{5DFB1ED4-0008-300F-3B97-840F90B89272}"/>
              </a:ext>
            </a:extLst>
          </p:cNvPr>
          <p:cNvPicPr>
            <a:picLocks noChangeAspect="1"/>
          </p:cNvPicPr>
          <p:nvPr/>
        </p:nvPicPr>
        <p:blipFill>
          <a:blip r:embed="rId4"/>
          <a:stretch>
            <a:fillRect/>
          </a:stretch>
        </p:blipFill>
        <p:spPr>
          <a:xfrm>
            <a:off x="-1" y="5396459"/>
            <a:ext cx="12192001" cy="1506511"/>
          </a:xfrm>
          <a:prstGeom prst="rect">
            <a:avLst/>
          </a:prstGeom>
        </p:spPr>
      </p:pic>
      <p:sp>
        <p:nvSpPr>
          <p:cNvPr id="12" name="Titel 1">
            <a:extLst>
              <a:ext uri="{FF2B5EF4-FFF2-40B4-BE49-F238E27FC236}">
                <a16:creationId xmlns:a16="http://schemas.microsoft.com/office/drawing/2014/main" id="{BD1B7B99-73C5-19A5-553E-BC42DF506D58}"/>
              </a:ext>
            </a:extLst>
          </p:cNvPr>
          <p:cNvSpPr txBox="1">
            <a:spLocks/>
          </p:cNvSpPr>
          <p:nvPr/>
        </p:nvSpPr>
        <p:spPr bwMode="auto">
          <a:xfrm>
            <a:off x="1236534" y="5986357"/>
            <a:ext cx="1512932" cy="310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30000"/>
              </a:spcBef>
              <a:spcAft>
                <a:spcPct val="0"/>
              </a:spcAft>
              <a:defRPr sz="3200" kern="1200">
                <a:solidFill>
                  <a:srgbClr val="00437A"/>
                </a:solidFill>
                <a:latin typeface="+mj-lt"/>
                <a:ea typeface="MS PGothic" panose="020B0600070205080204" pitchFamily="34" charset="-128"/>
                <a:cs typeface="+mj-cs"/>
              </a:defRPr>
            </a:lvl1pPr>
            <a:lvl2pPr algn="l" rtl="0" eaLnBrk="0" fontAlgn="base" hangingPunct="0">
              <a:lnSpc>
                <a:spcPct val="90000"/>
              </a:lnSpc>
              <a:spcBef>
                <a:spcPct val="30000"/>
              </a:spcBef>
              <a:spcAft>
                <a:spcPct val="0"/>
              </a:spcAft>
              <a:defRPr sz="3200">
                <a:solidFill>
                  <a:srgbClr val="00437A"/>
                </a:solidFill>
                <a:latin typeface="Arial" panose="020B0604020202020204" pitchFamily="34" charset="0"/>
                <a:ea typeface="MS PGothic" panose="020B0600070205080204" pitchFamily="34" charset="-128"/>
              </a:defRPr>
            </a:lvl2pPr>
            <a:lvl3pPr algn="l" rtl="0" eaLnBrk="0" fontAlgn="base" hangingPunct="0">
              <a:lnSpc>
                <a:spcPct val="90000"/>
              </a:lnSpc>
              <a:spcBef>
                <a:spcPct val="30000"/>
              </a:spcBef>
              <a:spcAft>
                <a:spcPct val="0"/>
              </a:spcAft>
              <a:defRPr sz="3200">
                <a:solidFill>
                  <a:srgbClr val="00437A"/>
                </a:solidFill>
                <a:latin typeface="Arial" panose="020B0604020202020204" pitchFamily="34" charset="0"/>
                <a:ea typeface="MS PGothic" panose="020B0600070205080204" pitchFamily="34" charset="-128"/>
              </a:defRPr>
            </a:lvl3pPr>
            <a:lvl4pPr algn="l" rtl="0" eaLnBrk="0" fontAlgn="base" hangingPunct="0">
              <a:lnSpc>
                <a:spcPct val="90000"/>
              </a:lnSpc>
              <a:spcBef>
                <a:spcPct val="30000"/>
              </a:spcBef>
              <a:spcAft>
                <a:spcPct val="0"/>
              </a:spcAft>
              <a:defRPr sz="3200">
                <a:solidFill>
                  <a:srgbClr val="00437A"/>
                </a:solidFill>
                <a:latin typeface="Arial" panose="020B0604020202020204" pitchFamily="34" charset="0"/>
                <a:ea typeface="MS PGothic" panose="020B0600070205080204" pitchFamily="34" charset="-128"/>
              </a:defRPr>
            </a:lvl4pPr>
            <a:lvl5pPr algn="l" rtl="0" eaLnBrk="0" fontAlgn="base" hangingPunct="0">
              <a:lnSpc>
                <a:spcPct val="90000"/>
              </a:lnSpc>
              <a:spcBef>
                <a:spcPct val="30000"/>
              </a:spcBef>
              <a:spcAft>
                <a:spcPct val="0"/>
              </a:spcAft>
              <a:defRPr sz="3200">
                <a:solidFill>
                  <a:srgbClr val="00437A"/>
                </a:solidFill>
                <a:latin typeface="Arial" panose="020B0604020202020204" pitchFamily="34" charset="0"/>
                <a:ea typeface="MS PGothic" panose="020B0600070205080204" pitchFamily="34" charset="-128"/>
              </a:defRPr>
            </a:lvl5pPr>
            <a:lvl6pPr marL="457200" algn="l" rtl="0" fontAlgn="base">
              <a:lnSpc>
                <a:spcPct val="90000"/>
              </a:lnSpc>
              <a:spcBef>
                <a:spcPct val="30000"/>
              </a:spcBef>
              <a:spcAft>
                <a:spcPct val="0"/>
              </a:spcAft>
              <a:defRPr sz="3200">
                <a:solidFill>
                  <a:srgbClr val="00437A"/>
                </a:solidFill>
                <a:latin typeface="Arial" panose="020B0604020202020204" pitchFamily="34" charset="0"/>
              </a:defRPr>
            </a:lvl6pPr>
            <a:lvl7pPr marL="914400" algn="l" rtl="0" fontAlgn="base">
              <a:lnSpc>
                <a:spcPct val="90000"/>
              </a:lnSpc>
              <a:spcBef>
                <a:spcPct val="30000"/>
              </a:spcBef>
              <a:spcAft>
                <a:spcPct val="0"/>
              </a:spcAft>
              <a:defRPr sz="3200">
                <a:solidFill>
                  <a:srgbClr val="00437A"/>
                </a:solidFill>
                <a:latin typeface="Arial" panose="020B0604020202020204" pitchFamily="34" charset="0"/>
              </a:defRPr>
            </a:lvl7pPr>
            <a:lvl8pPr marL="1371600" algn="l" rtl="0" fontAlgn="base">
              <a:lnSpc>
                <a:spcPct val="90000"/>
              </a:lnSpc>
              <a:spcBef>
                <a:spcPct val="30000"/>
              </a:spcBef>
              <a:spcAft>
                <a:spcPct val="0"/>
              </a:spcAft>
              <a:defRPr sz="3200">
                <a:solidFill>
                  <a:srgbClr val="00437A"/>
                </a:solidFill>
                <a:latin typeface="Arial" panose="020B0604020202020204" pitchFamily="34" charset="0"/>
              </a:defRPr>
            </a:lvl8pPr>
            <a:lvl9pPr marL="1828800" algn="l" rtl="0" fontAlgn="base">
              <a:lnSpc>
                <a:spcPct val="90000"/>
              </a:lnSpc>
              <a:spcBef>
                <a:spcPct val="30000"/>
              </a:spcBef>
              <a:spcAft>
                <a:spcPct val="0"/>
              </a:spcAft>
              <a:defRPr sz="3200">
                <a:solidFill>
                  <a:srgbClr val="00437A"/>
                </a:solidFill>
                <a:latin typeface="Arial" panose="020B0604020202020204" pitchFamily="34" charset="0"/>
              </a:defRPr>
            </a:lvl9pPr>
          </a:lstStyle>
          <a:p>
            <a:pPr defTabSz="514350"/>
            <a:r>
              <a:rPr lang="nl-NL" altLang="nl-NL" sz="1200" dirty="0">
                <a:latin typeface="Calibri" panose="020F0502020204030204" pitchFamily="34" charset="0"/>
                <a:cs typeface="Calibri" panose="020F0502020204030204" pitchFamily="34" charset="0"/>
              </a:rPr>
              <a:t>Bron: VeiligheidNL</a:t>
            </a:r>
          </a:p>
        </p:txBody>
      </p:sp>
    </p:spTree>
    <p:extLst>
      <p:ext uri="{BB962C8B-B14F-4D97-AF65-F5344CB8AC3E}">
        <p14:creationId xmlns:p14="http://schemas.microsoft.com/office/powerpoint/2010/main" val="3296816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1E06CA1A-0E1C-4C1D-0241-8DA645E0C469}"/>
              </a:ext>
            </a:extLst>
          </p:cNvPr>
          <p:cNvPicPr>
            <a:picLocks noChangeAspect="1"/>
          </p:cNvPicPr>
          <p:nvPr/>
        </p:nvPicPr>
        <p:blipFill>
          <a:blip r:embed="rId3"/>
          <a:stretch>
            <a:fillRect/>
          </a:stretch>
        </p:blipFill>
        <p:spPr>
          <a:xfrm>
            <a:off x="-1" y="5396459"/>
            <a:ext cx="12192001" cy="1506511"/>
          </a:xfrm>
          <a:prstGeom prst="rect">
            <a:avLst/>
          </a:prstGeom>
        </p:spPr>
      </p:pic>
      <p:sp>
        <p:nvSpPr>
          <p:cNvPr id="7" name="Titel 6">
            <a:extLst>
              <a:ext uri="{FF2B5EF4-FFF2-40B4-BE49-F238E27FC236}">
                <a16:creationId xmlns:a16="http://schemas.microsoft.com/office/drawing/2014/main" id="{982C2D23-CB33-4187-AC9A-C81B5C103C50}"/>
              </a:ext>
            </a:extLst>
          </p:cNvPr>
          <p:cNvSpPr>
            <a:spLocks noGrp="1"/>
          </p:cNvSpPr>
          <p:nvPr>
            <p:ph type="title"/>
          </p:nvPr>
        </p:nvSpPr>
        <p:spPr>
          <a:xfrm>
            <a:off x="195006" y="144206"/>
            <a:ext cx="7558170" cy="584775"/>
          </a:xfrm>
        </p:spPr>
        <p:txBody>
          <a:bodyPr/>
          <a:lstStyle/>
          <a:p>
            <a:r>
              <a:rPr lang="nl-NL" altLang="nl-NL" dirty="0">
                <a:latin typeface="Calibri" panose="020F0502020204030204" pitchFamily="34" charset="0"/>
                <a:cs typeface="Calibri" panose="020F0502020204030204" pitchFamily="34" charset="0"/>
              </a:rPr>
              <a:t>LETSEL DOOR VALONGELUKKEN 65+</a:t>
            </a:r>
            <a:endParaRPr lang="nl-NL" dirty="0">
              <a:solidFill>
                <a:schemeClr val="tx2"/>
              </a:solidFill>
              <a:latin typeface="Calibri" panose="020F0502020204030204" pitchFamily="34" charset="0"/>
              <a:cs typeface="Calibri" panose="020F0502020204030204" pitchFamily="34" charset="0"/>
            </a:endParaRPr>
          </a:p>
        </p:txBody>
      </p:sp>
      <p:pic>
        <p:nvPicPr>
          <p:cNvPr id="6" name="Afbeelding 5">
            <a:extLst>
              <a:ext uri="{FF2B5EF4-FFF2-40B4-BE49-F238E27FC236}">
                <a16:creationId xmlns:a16="http://schemas.microsoft.com/office/drawing/2014/main" id="{B26B5B79-BC13-9EF0-22FF-259834BBD72A}"/>
              </a:ext>
            </a:extLst>
          </p:cNvPr>
          <p:cNvPicPr>
            <a:picLocks noChangeAspect="1"/>
          </p:cNvPicPr>
          <p:nvPr/>
        </p:nvPicPr>
        <p:blipFill>
          <a:blip r:embed="rId4"/>
          <a:stretch>
            <a:fillRect/>
          </a:stretch>
        </p:blipFill>
        <p:spPr>
          <a:xfrm>
            <a:off x="1625600" y="1148094"/>
            <a:ext cx="8596077" cy="4081106"/>
          </a:xfrm>
          <a:prstGeom prst="rect">
            <a:avLst/>
          </a:prstGeom>
        </p:spPr>
      </p:pic>
      <p:sp>
        <p:nvSpPr>
          <p:cNvPr id="8" name="Titel 1">
            <a:extLst>
              <a:ext uri="{FF2B5EF4-FFF2-40B4-BE49-F238E27FC236}">
                <a16:creationId xmlns:a16="http://schemas.microsoft.com/office/drawing/2014/main" id="{4D35E4E3-9F8A-675C-9E9C-853422BCC3DA}"/>
              </a:ext>
            </a:extLst>
          </p:cNvPr>
          <p:cNvSpPr txBox="1">
            <a:spLocks/>
          </p:cNvSpPr>
          <p:nvPr/>
        </p:nvSpPr>
        <p:spPr bwMode="auto">
          <a:xfrm>
            <a:off x="1625600" y="5817590"/>
            <a:ext cx="1512932" cy="310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30000"/>
              </a:spcBef>
              <a:spcAft>
                <a:spcPct val="0"/>
              </a:spcAft>
              <a:defRPr sz="3200" kern="1200">
                <a:solidFill>
                  <a:srgbClr val="00437A"/>
                </a:solidFill>
                <a:latin typeface="+mj-lt"/>
                <a:ea typeface="MS PGothic" panose="020B0600070205080204" pitchFamily="34" charset="-128"/>
                <a:cs typeface="+mj-cs"/>
              </a:defRPr>
            </a:lvl1pPr>
            <a:lvl2pPr algn="l" rtl="0" eaLnBrk="0" fontAlgn="base" hangingPunct="0">
              <a:lnSpc>
                <a:spcPct val="90000"/>
              </a:lnSpc>
              <a:spcBef>
                <a:spcPct val="30000"/>
              </a:spcBef>
              <a:spcAft>
                <a:spcPct val="0"/>
              </a:spcAft>
              <a:defRPr sz="3200">
                <a:solidFill>
                  <a:srgbClr val="00437A"/>
                </a:solidFill>
                <a:latin typeface="Arial" panose="020B0604020202020204" pitchFamily="34" charset="0"/>
                <a:ea typeface="MS PGothic" panose="020B0600070205080204" pitchFamily="34" charset="-128"/>
              </a:defRPr>
            </a:lvl2pPr>
            <a:lvl3pPr algn="l" rtl="0" eaLnBrk="0" fontAlgn="base" hangingPunct="0">
              <a:lnSpc>
                <a:spcPct val="90000"/>
              </a:lnSpc>
              <a:spcBef>
                <a:spcPct val="30000"/>
              </a:spcBef>
              <a:spcAft>
                <a:spcPct val="0"/>
              </a:spcAft>
              <a:defRPr sz="3200">
                <a:solidFill>
                  <a:srgbClr val="00437A"/>
                </a:solidFill>
                <a:latin typeface="Arial" panose="020B0604020202020204" pitchFamily="34" charset="0"/>
                <a:ea typeface="MS PGothic" panose="020B0600070205080204" pitchFamily="34" charset="-128"/>
              </a:defRPr>
            </a:lvl3pPr>
            <a:lvl4pPr algn="l" rtl="0" eaLnBrk="0" fontAlgn="base" hangingPunct="0">
              <a:lnSpc>
                <a:spcPct val="90000"/>
              </a:lnSpc>
              <a:spcBef>
                <a:spcPct val="30000"/>
              </a:spcBef>
              <a:spcAft>
                <a:spcPct val="0"/>
              </a:spcAft>
              <a:defRPr sz="3200">
                <a:solidFill>
                  <a:srgbClr val="00437A"/>
                </a:solidFill>
                <a:latin typeface="Arial" panose="020B0604020202020204" pitchFamily="34" charset="0"/>
                <a:ea typeface="MS PGothic" panose="020B0600070205080204" pitchFamily="34" charset="-128"/>
              </a:defRPr>
            </a:lvl4pPr>
            <a:lvl5pPr algn="l" rtl="0" eaLnBrk="0" fontAlgn="base" hangingPunct="0">
              <a:lnSpc>
                <a:spcPct val="90000"/>
              </a:lnSpc>
              <a:spcBef>
                <a:spcPct val="30000"/>
              </a:spcBef>
              <a:spcAft>
                <a:spcPct val="0"/>
              </a:spcAft>
              <a:defRPr sz="3200">
                <a:solidFill>
                  <a:srgbClr val="00437A"/>
                </a:solidFill>
                <a:latin typeface="Arial" panose="020B0604020202020204" pitchFamily="34" charset="0"/>
                <a:ea typeface="MS PGothic" panose="020B0600070205080204" pitchFamily="34" charset="-128"/>
              </a:defRPr>
            </a:lvl5pPr>
            <a:lvl6pPr marL="457200" algn="l" rtl="0" fontAlgn="base">
              <a:lnSpc>
                <a:spcPct val="90000"/>
              </a:lnSpc>
              <a:spcBef>
                <a:spcPct val="30000"/>
              </a:spcBef>
              <a:spcAft>
                <a:spcPct val="0"/>
              </a:spcAft>
              <a:defRPr sz="3200">
                <a:solidFill>
                  <a:srgbClr val="00437A"/>
                </a:solidFill>
                <a:latin typeface="Arial" panose="020B0604020202020204" pitchFamily="34" charset="0"/>
              </a:defRPr>
            </a:lvl6pPr>
            <a:lvl7pPr marL="914400" algn="l" rtl="0" fontAlgn="base">
              <a:lnSpc>
                <a:spcPct val="90000"/>
              </a:lnSpc>
              <a:spcBef>
                <a:spcPct val="30000"/>
              </a:spcBef>
              <a:spcAft>
                <a:spcPct val="0"/>
              </a:spcAft>
              <a:defRPr sz="3200">
                <a:solidFill>
                  <a:srgbClr val="00437A"/>
                </a:solidFill>
                <a:latin typeface="Arial" panose="020B0604020202020204" pitchFamily="34" charset="0"/>
              </a:defRPr>
            </a:lvl7pPr>
            <a:lvl8pPr marL="1371600" algn="l" rtl="0" fontAlgn="base">
              <a:lnSpc>
                <a:spcPct val="90000"/>
              </a:lnSpc>
              <a:spcBef>
                <a:spcPct val="30000"/>
              </a:spcBef>
              <a:spcAft>
                <a:spcPct val="0"/>
              </a:spcAft>
              <a:defRPr sz="3200">
                <a:solidFill>
                  <a:srgbClr val="00437A"/>
                </a:solidFill>
                <a:latin typeface="Arial" panose="020B0604020202020204" pitchFamily="34" charset="0"/>
              </a:defRPr>
            </a:lvl8pPr>
            <a:lvl9pPr marL="1828800" algn="l" rtl="0" fontAlgn="base">
              <a:lnSpc>
                <a:spcPct val="90000"/>
              </a:lnSpc>
              <a:spcBef>
                <a:spcPct val="30000"/>
              </a:spcBef>
              <a:spcAft>
                <a:spcPct val="0"/>
              </a:spcAft>
              <a:defRPr sz="3200">
                <a:solidFill>
                  <a:srgbClr val="00437A"/>
                </a:solidFill>
                <a:latin typeface="Arial" panose="020B0604020202020204" pitchFamily="34" charset="0"/>
              </a:defRPr>
            </a:lvl9pPr>
          </a:lstStyle>
          <a:p>
            <a:pPr defTabSz="514350"/>
            <a:r>
              <a:rPr lang="nl-NL" altLang="nl-NL" sz="1013" dirty="0">
                <a:latin typeface="Calibri" panose="020F0502020204030204" pitchFamily="34" charset="0"/>
                <a:cs typeface="Calibri" panose="020F0502020204030204" pitchFamily="34" charset="0"/>
              </a:rPr>
              <a:t>Bron: VeiligheidNL</a:t>
            </a:r>
          </a:p>
        </p:txBody>
      </p:sp>
    </p:spTree>
    <p:extLst>
      <p:ext uri="{BB962C8B-B14F-4D97-AF65-F5344CB8AC3E}">
        <p14:creationId xmlns:p14="http://schemas.microsoft.com/office/powerpoint/2010/main" val="1008882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Medische Kosten vallen</a:t>
            </a:r>
          </a:p>
        </p:txBody>
      </p:sp>
      <p:sp>
        <p:nvSpPr>
          <p:cNvPr id="3" name="Tijdelijke aanduiding voor inhoud 2"/>
          <p:cNvSpPr>
            <a:spLocks noGrp="1"/>
          </p:cNvSpPr>
          <p:nvPr>
            <p:ph idx="1"/>
          </p:nvPr>
        </p:nvSpPr>
        <p:spPr>
          <a:xfrm>
            <a:off x="3154032" y="4266354"/>
            <a:ext cx="11160000" cy="3687949"/>
          </a:xfrm>
        </p:spPr>
        <p:txBody>
          <a:bodyPr>
            <a:normAutofit/>
          </a:bodyPr>
          <a:lstStyle/>
          <a:p>
            <a:pPr marL="0" indent="0">
              <a:buNone/>
            </a:pPr>
            <a:endParaRPr lang="nl-NL" dirty="0"/>
          </a:p>
          <a:p>
            <a:pPr marL="0" indent="0">
              <a:buNone/>
            </a:pPr>
            <a:r>
              <a:rPr lang="nl-NL" dirty="0"/>
              <a:t>																				</a:t>
            </a:r>
            <a:endParaRPr lang="nl-NL" sz="2200" dirty="0"/>
          </a:p>
        </p:txBody>
      </p:sp>
      <p:sp>
        <p:nvSpPr>
          <p:cNvPr id="5" name="Rechthoek 4">
            <a:extLst>
              <a:ext uri="{FF2B5EF4-FFF2-40B4-BE49-F238E27FC236}">
                <a16:creationId xmlns:a16="http://schemas.microsoft.com/office/drawing/2014/main" id="{1C40803F-AF8C-4189-A663-E9B3E6D41299}"/>
              </a:ext>
            </a:extLst>
          </p:cNvPr>
          <p:cNvSpPr/>
          <p:nvPr/>
        </p:nvSpPr>
        <p:spPr>
          <a:xfrm>
            <a:off x="192000" y="6394985"/>
            <a:ext cx="1157689" cy="247760"/>
          </a:xfrm>
          <a:prstGeom prst="rect">
            <a:avLst/>
          </a:prstGeom>
        </p:spPr>
        <p:txBody>
          <a:bodyPr wrap="none">
            <a:spAutoFit/>
          </a:bodyPr>
          <a:lstStyle/>
          <a:p>
            <a:r>
              <a:rPr lang="nl-NL" sz="1010" dirty="0">
                <a:solidFill>
                  <a:srgbClr val="00437A"/>
                </a:solidFill>
                <a:latin typeface="+mj-lt"/>
                <a:ea typeface="MS PGothic" panose="020B0600070205080204" pitchFamily="34" charset="-128"/>
                <a:cs typeface="+mj-cs"/>
              </a:rPr>
              <a:t>Bron:</a:t>
            </a:r>
            <a:r>
              <a:rPr lang="nl-NL" sz="1010" dirty="0">
                <a:latin typeface="+mj-lt"/>
              </a:rPr>
              <a:t> </a:t>
            </a:r>
            <a:r>
              <a:rPr lang="nl-NL" sz="1010" dirty="0">
                <a:solidFill>
                  <a:srgbClr val="00437A"/>
                </a:solidFill>
                <a:latin typeface="+mj-lt"/>
                <a:ea typeface="MS PGothic" panose="020B0600070205080204" pitchFamily="34" charset="-128"/>
                <a:cs typeface="+mj-cs"/>
              </a:rPr>
              <a:t>VeiligheidNL</a:t>
            </a:r>
          </a:p>
        </p:txBody>
      </p:sp>
      <p:pic>
        <p:nvPicPr>
          <p:cNvPr id="6" name="Afbeelding 5">
            <a:extLst>
              <a:ext uri="{FF2B5EF4-FFF2-40B4-BE49-F238E27FC236}">
                <a16:creationId xmlns:a16="http://schemas.microsoft.com/office/drawing/2014/main" id="{CB440C88-ABE2-446F-89A2-D30C1BE53DD2}"/>
              </a:ext>
            </a:extLst>
          </p:cNvPr>
          <p:cNvPicPr>
            <a:picLocks noChangeAspect="1"/>
          </p:cNvPicPr>
          <p:nvPr/>
        </p:nvPicPr>
        <p:blipFill>
          <a:blip r:embed="rId3"/>
          <a:stretch>
            <a:fillRect/>
          </a:stretch>
        </p:blipFill>
        <p:spPr>
          <a:xfrm>
            <a:off x="728486" y="953371"/>
            <a:ext cx="10735028" cy="4951258"/>
          </a:xfrm>
          <a:prstGeom prst="rect">
            <a:avLst/>
          </a:prstGeom>
        </p:spPr>
      </p:pic>
    </p:spTree>
    <p:extLst>
      <p:ext uri="{BB962C8B-B14F-4D97-AF65-F5344CB8AC3E}">
        <p14:creationId xmlns:p14="http://schemas.microsoft.com/office/powerpoint/2010/main" val="880221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Factoren die invloed hebben op valrisico</a:t>
            </a:r>
          </a:p>
        </p:txBody>
      </p:sp>
      <p:sp>
        <p:nvSpPr>
          <p:cNvPr id="3" name="Ondertitel 2"/>
          <p:cNvSpPr>
            <a:spLocks noGrp="1"/>
          </p:cNvSpPr>
          <p:nvPr>
            <p:ph type="subTitle" idx="13"/>
          </p:nvPr>
        </p:nvSpPr>
        <p:spPr>
          <a:xfrm>
            <a:off x="612000" y="1964121"/>
            <a:ext cx="11149904" cy="435201"/>
          </a:xfrm>
        </p:spPr>
        <p:txBody>
          <a:bodyPr/>
          <a:lstStyle/>
          <a:p>
            <a:r>
              <a:rPr lang="nl-NL" sz="2800" b="1" dirty="0"/>
              <a:t>Persoonlijke factoren</a:t>
            </a:r>
          </a:p>
          <a:p>
            <a:endParaRPr lang="nl-NL" dirty="0"/>
          </a:p>
        </p:txBody>
      </p:sp>
      <p:sp>
        <p:nvSpPr>
          <p:cNvPr id="4" name="Tijdelijke aanduiding voor inhoud 3"/>
          <p:cNvSpPr>
            <a:spLocks noGrp="1"/>
          </p:cNvSpPr>
          <p:nvPr>
            <p:ph idx="1"/>
          </p:nvPr>
        </p:nvSpPr>
        <p:spPr>
          <a:xfrm>
            <a:off x="612000" y="2596171"/>
            <a:ext cx="11160000" cy="3687949"/>
          </a:xfrm>
        </p:spPr>
        <p:txBody>
          <a:bodyPr/>
          <a:lstStyle/>
          <a:p>
            <a:r>
              <a:rPr lang="nl-NL" dirty="0"/>
              <a:t>Valangst</a:t>
            </a:r>
          </a:p>
          <a:p>
            <a:r>
              <a:rPr lang="nl-NL" dirty="0"/>
              <a:t>Medicijngebruik</a:t>
            </a:r>
          </a:p>
          <a:p>
            <a:r>
              <a:rPr lang="nl-NL" dirty="0"/>
              <a:t>Specifieke ziekten, zoals artrose, reuma en de ziekte van Parkinson</a:t>
            </a:r>
          </a:p>
          <a:p>
            <a:endParaRPr lang="nl-NL" dirty="0"/>
          </a:p>
          <a:p>
            <a:endParaRPr lang="nl-NL" dirty="0"/>
          </a:p>
          <a:p>
            <a:r>
              <a:rPr lang="nl-NL" dirty="0"/>
              <a:t>Losse kleedjes en voorwerpen</a:t>
            </a:r>
          </a:p>
          <a:p>
            <a:r>
              <a:rPr lang="nl-NL" dirty="0"/>
              <a:t>Slecht onderhouden rollator</a:t>
            </a:r>
          </a:p>
        </p:txBody>
      </p:sp>
      <p:sp>
        <p:nvSpPr>
          <p:cNvPr id="5" name="Ondertitel 2"/>
          <p:cNvSpPr txBox="1">
            <a:spLocks/>
          </p:cNvSpPr>
          <p:nvPr/>
        </p:nvSpPr>
        <p:spPr>
          <a:xfrm>
            <a:off x="612000" y="4277979"/>
            <a:ext cx="11149904" cy="435201"/>
          </a:xfrm>
          <a:prstGeom prst="rect">
            <a:avLst/>
          </a:prstGeom>
        </p:spPr>
        <p:txBody>
          <a:bodyPr vert="horz" lIns="0" tIns="0" rIns="0" bIns="0" rtlCol="0">
            <a:normAutofit/>
          </a:bodyPr>
          <a:lstStyle>
            <a:lvl1pPr marL="0" indent="0" algn="l" defTabSz="457189" rtl="0" eaLnBrk="1" latinLnBrk="0" hangingPunct="1">
              <a:spcBef>
                <a:spcPct val="20000"/>
              </a:spcBef>
              <a:buClr>
                <a:srgbClr val="EB690B"/>
              </a:buClr>
              <a:buFont typeface="Arial"/>
              <a:buNone/>
              <a:defRPr sz="2500" kern="1200">
                <a:solidFill>
                  <a:srgbClr val="EB690B"/>
                </a:solidFill>
                <a:latin typeface="+mn-lt"/>
                <a:ea typeface="+mn-ea"/>
                <a:cs typeface="+mn-cs"/>
              </a:defRPr>
            </a:lvl1pPr>
            <a:lvl2pPr marL="457189" indent="0" algn="ctr" defTabSz="457189" rtl="0" eaLnBrk="1" latinLnBrk="0" hangingPunct="1">
              <a:spcBef>
                <a:spcPct val="20000"/>
              </a:spcBef>
              <a:buClr>
                <a:srgbClr val="EB690B"/>
              </a:buClr>
              <a:buFont typeface="Arial"/>
              <a:buNone/>
              <a:defRPr sz="2000" kern="1200">
                <a:solidFill>
                  <a:schemeClr val="tx1">
                    <a:tint val="75000"/>
                  </a:schemeClr>
                </a:solidFill>
                <a:latin typeface="+mn-lt"/>
                <a:ea typeface="+mn-ea"/>
                <a:cs typeface="+mn-cs"/>
              </a:defRPr>
            </a:lvl2pPr>
            <a:lvl3pPr marL="914377" indent="0" algn="ctr" defTabSz="457189" rtl="0" eaLnBrk="1" latinLnBrk="0" hangingPunct="1">
              <a:spcBef>
                <a:spcPct val="20000"/>
              </a:spcBef>
              <a:buClr>
                <a:srgbClr val="EB690B"/>
              </a:buClr>
              <a:buFont typeface="Arial"/>
              <a:buNone/>
              <a:defRPr sz="1800" kern="1200">
                <a:solidFill>
                  <a:schemeClr val="tx1">
                    <a:tint val="75000"/>
                  </a:schemeClr>
                </a:solidFill>
                <a:latin typeface="+mn-lt"/>
                <a:ea typeface="+mn-ea"/>
                <a:cs typeface="+mn-cs"/>
              </a:defRPr>
            </a:lvl3pPr>
            <a:lvl4pPr marL="1371566" indent="0" algn="ctr" defTabSz="457189" rtl="0" eaLnBrk="1" latinLnBrk="0" hangingPunct="1">
              <a:spcBef>
                <a:spcPct val="20000"/>
              </a:spcBef>
              <a:buClr>
                <a:srgbClr val="EB690B"/>
              </a:buClr>
              <a:buFont typeface="Arial"/>
              <a:buNone/>
              <a:defRPr sz="1600" kern="1200">
                <a:solidFill>
                  <a:schemeClr val="tx1">
                    <a:tint val="75000"/>
                  </a:schemeClr>
                </a:solidFill>
                <a:latin typeface="+mn-lt"/>
                <a:ea typeface="+mn-ea"/>
                <a:cs typeface="+mn-cs"/>
              </a:defRPr>
            </a:lvl4pPr>
            <a:lvl5pPr marL="1828754" indent="0" algn="ctr" defTabSz="457189" rtl="0" eaLnBrk="1" latinLnBrk="0" hangingPunct="1">
              <a:spcBef>
                <a:spcPct val="20000"/>
              </a:spcBef>
              <a:buClr>
                <a:srgbClr val="EB690B"/>
              </a:buClr>
              <a:buFont typeface="Arial"/>
              <a:buNone/>
              <a:defRPr sz="1600" kern="1200">
                <a:solidFill>
                  <a:schemeClr val="tx1">
                    <a:tint val="75000"/>
                  </a:schemeClr>
                </a:solidFill>
                <a:latin typeface="+mn-lt"/>
                <a:ea typeface="+mn-ea"/>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nl-NL" sz="2800" b="1" dirty="0"/>
              <a:t>Omgevingsfactoren</a:t>
            </a:r>
          </a:p>
          <a:p>
            <a:endParaRPr lang="nl-NL" dirty="0"/>
          </a:p>
        </p:txBody>
      </p:sp>
    </p:spTree>
    <p:extLst>
      <p:ext uri="{BB962C8B-B14F-4D97-AF65-F5344CB8AC3E}">
        <p14:creationId xmlns:p14="http://schemas.microsoft.com/office/powerpoint/2010/main" val="2670668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alpreventie - Hoe kun je vallen bij ouderen voorkome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11425" y="32009"/>
            <a:ext cx="10296831" cy="5793067"/>
          </a:xfrm>
        </p:spPr>
      </p:pic>
      <p:pic>
        <p:nvPicPr>
          <p:cNvPr id="2" name="Afbeelding 1">
            <a:extLst>
              <a:ext uri="{FF2B5EF4-FFF2-40B4-BE49-F238E27FC236}">
                <a16:creationId xmlns:a16="http://schemas.microsoft.com/office/drawing/2014/main" id="{88DCBD7C-7808-8691-70BF-4723DBA79DEE}"/>
              </a:ext>
            </a:extLst>
          </p:cNvPr>
          <p:cNvPicPr>
            <a:picLocks noChangeAspect="1"/>
          </p:cNvPicPr>
          <p:nvPr/>
        </p:nvPicPr>
        <p:blipFill>
          <a:blip r:embed="rId6"/>
          <a:stretch>
            <a:fillRect/>
          </a:stretch>
        </p:blipFill>
        <p:spPr>
          <a:xfrm>
            <a:off x="-1" y="5396459"/>
            <a:ext cx="12192001" cy="1506511"/>
          </a:xfrm>
          <a:prstGeom prst="rect">
            <a:avLst/>
          </a:prstGeom>
        </p:spPr>
      </p:pic>
    </p:spTree>
    <p:extLst>
      <p:ext uri="{BB962C8B-B14F-4D97-AF65-F5344CB8AC3E}">
        <p14:creationId xmlns:p14="http://schemas.microsoft.com/office/powerpoint/2010/main" val="13330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6ADF0C-F548-9AC9-38A1-A5A2DE5162D7}"/>
              </a:ext>
            </a:extLst>
          </p:cNvPr>
          <p:cNvSpPr>
            <a:spLocks noGrp="1"/>
          </p:cNvSpPr>
          <p:nvPr>
            <p:ph type="title"/>
          </p:nvPr>
        </p:nvSpPr>
        <p:spPr/>
        <p:txBody>
          <a:bodyPr/>
          <a:lstStyle/>
          <a:p>
            <a:r>
              <a:rPr lang="nl-NL" dirty="0"/>
              <a:t>2. Aanpak valpreventie </a:t>
            </a:r>
            <a:r>
              <a:rPr lang="nl-NL" sz="2400" dirty="0"/>
              <a:t>bij thuiswonende ouderen</a:t>
            </a:r>
          </a:p>
        </p:txBody>
      </p:sp>
      <p:pic>
        <p:nvPicPr>
          <p:cNvPr id="6" name="Tijdelijke aanduiding voor inhoud 5">
            <a:extLst>
              <a:ext uri="{FF2B5EF4-FFF2-40B4-BE49-F238E27FC236}">
                <a16:creationId xmlns:a16="http://schemas.microsoft.com/office/drawing/2014/main" id="{4A188D0A-F3B6-CE9F-5D9C-C6C4970BBACA}"/>
              </a:ext>
            </a:extLst>
          </p:cNvPr>
          <p:cNvPicPr>
            <a:picLocks noGrp="1" noChangeAspect="1"/>
          </p:cNvPicPr>
          <p:nvPr>
            <p:ph idx="1"/>
          </p:nvPr>
        </p:nvPicPr>
        <p:blipFill>
          <a:blip r:embed="rId3"/>
          <a:stretch>
            <a:fillRect/>
          </a:stretch>
        </p:blipFill>
        <p:spPr>
          <a:xfrm>
            <a:off x="643794" y="584776"/>
            <a:ext cx="6148832" cy="6046352"/>
          </a:xfrm>
        </p:spPr>
      </p:pic>
    </p:spTree>
    <p:extLst>
      <p:ext uri="{BB962C8B-B14F-4D97-AF65-F5344CB8AC3E}">
        <p14:creationId xmlns:p14="http://schemas.microsoft.com/office/powerpoint/2010/main" val="2000608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Inzetten van Effectieve interventies</a:t>
            </a:r>
          </a:p>
        </p:txBody>
      </p:sp>
      <p:pic>
        <p:nvPicPr>
          <p:cNvPr id="7" name="Afbeelding 6">
            <a:extLst>
              <a:ext uri="{FF2B5EF4-FFF2-40B4-BE49-F238E27FC236}">
                <a16:creationId xmlns:a16="http://schemas.microsoft.com/office/drawing/2014/main" id="{AE03DCF1-6602-42DE-86F8-2FC0698F4830}"/>
              </a:ext>
            </a:extLst>
          </p:cNvPr>
          <p:cNvPicPr>
            <a:picLocks noChangeAspect="1"/>
          </p:cNvPicPr>
          <p:nvPr/>
        </p:nvPicPr>
        <p:blipFill rotWithShape="1">
          <a:blip r:embed="rId3"/>
          <a:srcRect t="1555"/>
          <a:stretch/>
        </p:blipFill>
        <p:spPr>
          <a:xfrm>
            <a:off x="521625" y="788823"/>
            <a:ext cx="5574375" cy="5029624"/>
          </a:xfrm>
          <a:prstGeom prst="rect">
            <a:avLst/>
          </a:prstGeom>
        </p:spPr>
      </p:pic>
      <p:sp>
        <p:nvSpPr>
          <p:cNvPr id="3" name="Rechthoek 2">
            <a:extLst>
              <a:ext uri="{FF2B5EF4-FFF2-40B4-BE49-F238E27FC236}">
                <a16:creationId xmlns:a16="http://schemas.microsoft.com/office/drawing/2014/main" id="{3ADB5428-CA0F-46C0-85C3-9BF62787D77C}"/>
              </a:ext>
            </a:extLst>
          </p:cNvPr>
          <p:cNvSpPr/>
          <p:nvPr/>
        </p:nvSpPr>
        <p:spPr>
          <a:xfrm>
            <a:off x="192000" y="6308619"/>
            <a:ext cx="1157689" cy="247760"/>
          </a:xfrm>
          <a:prstGeom prst="rect">
            <a:avLst/>
          </a:prstGeom>
        </p:spPr>
        <p:txBody>
          <a:bodyPr wrap="none">
            <a:spAutoFit/>
          </a:bodyPr>
          <a:lstStyle/>
          <a:p>
            <a:pPr lvl="0"/>
            <a:r>
              <a:rPr lang="nl-NL" sz="1010" dirty="0">
                <a:solidFill>
                  <a:srgbClr val="00437A"/>
                </a:solidFill>
                <a:latin typeface="+mj-lt"/>
                <a:ea typeface="MS PGothic" panose="020B0600070205080204" pitchFamily="34" charset="-128"/>
              </a:rPr>
              <a:t>Bron: VeiligheidNL</a:t>
            </a:r>
          </a:p>
        </p:txBody>
      </p:sp>
    </p:spTree>
    <p:extLst>
      <p:ext uri="{BB962C8B-B14F-4D97-AF65-F5344CB8AC3E}">
        <p14:creationId xmlns:p14="http://schemas.microsoft.com/office/powerpoint/2010/main" val="703027308"/>
      </p:ext>
    </p:extLst>
  </p:cSld>
  <p:clrMapOvr>
    <a:masterClrMapping/>
  </p:clrMapOvr>
</p:sld>
</file>

<file path=ppt/theme/theme1.xml><?xml version="1.0" encoding="utf-8"?>
<a:theme xmlns:a="http://schemas.openxmlformats.org/drawingml/2006/main" name="Office-thema">
  <a:themeElements>
    <a:clrScheme name="KNMP">
      <a:dk1>
        <a:sysClr val="windowText" lastClr="000000"/>
      </a:dk1>
      <a:lt1>
        <a:sysClr val="window" lastClr="FFFFFF"/>
      </a:lt1>
      <a:dk2>
        <a:srgbClr val="00436F"/>
      </a:dk2>
      <a:lt2>
        <a:srgbClr val="3DA9D2"/>
      </a:lt2>
      <a:accent1>
        <a:srgbClr val="00436F"/>
      </a:accent1>
      <a:accent2>
        <a:srgbClr val="3DA9D2"/>
      </a:accent2>
      <a:accent3>
        <a:srgbClr val="9FD4E9"/>
      </a:accent3>
      <a:accent4>
        <a:srgbClr val="EB690B"/>
      </a:accent4>
      <a:accent5>
        <a:srgbClr val="E2001A"/>
      </a:accent5>
      <a:accent6>
        <a:srgbClr val="009034"/>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NMP Algemeen_16-9_2018_V2.potx" id="{3E5480AD-F108-47C3-B25B-D18EADDE6C5C}" vid="{F3D43999-C04C-42C9-903D-F227DB69B904}"/>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KNMP Algemeen_16-9_2018_V2</Template>
  <TotalTime>8252</TotalTime>
  <Words>7890</Words>
  <Application>Microsoft Office PowerPoint</Application>
  <PresentationFormat>Breedbeeld</PresentationFormat>
  <Paragraphs>612</Paragraphs>
  <Slides>28</Slides>
  <Notes>28</Notes>
  <HiddenSlides>0</HiddenSlides>
  <MMClips>1</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28</vt:i4>
      </vt:variant>
    </vt:vector>
  </HeadingPairs>
  <TitlesOfParts>
    <vt:vector size="37" baseType="lpstr">
      <vt:lpstr>Arial</vt:lpstr>
      <vt:lpstr>Calibri</vt:lpstr>
      <vt:lpstr>Gravur-CondensedBold</vt:lpstr>
      <vt:lpstr>Inter</vt:lpstr>
      <vt:lpstr>Montserrat</vt:lpstr>
      <vt:lpstr>Times New Roman</vt:lpstr>
      <vt:lpstr>Univers 45 Light</vt:lpstr>
      <vt:lpstr>Wingdings</vt:lpstr>
      <vt:lpstr>Office-thema</vt:lpstr>
      <vt:lpstr>   Valpreventie                   en de apotheek </vt:lpstr>
      <vt:lpstr>Inhoud</vt:lpstr>
      <vt:lpstr>1. lETSEL DOOR VALONGELUKKEN 65+</vt:lpstr>
      <vt:lpstr>LETSEL DOOR VALONGELUKKEN 65+</vt:lpstr>
      <vt:lpstr>Medische Kosten vallen</vt:lpstr>
      <vt:lpstr>Factoren die invloed hebben op valrisico</vt:lpstr>
      <vt:lpstr>PowerPoint-presentatie</vt:lpstr>
      <vt:lpstr>2. Aanpak valpreventie bij thuiswonende ouderen</vt:lpstr>
      <vt:lpstr>Inzetten van Effectieve interventies</vt:lpstr>
      <vt:lpstr>Samenwerken aan goede opzet en uitvoering</vt:lpstr>
      <vt:lpstr>Bereiken van doelgroep</vt:lpstr>
      <vt:lpstr>Voorbeeld MultiDisciplinaire AANPAK Valpreventie</vt:lpstr>
      <vt:lpstr>3. Medicijngebruik en vallen</vt:lpstr>
      <vt:lpstr>Welke medicijnen verhogen risico op vallen?</vt:lpstr>
      <vt:lpstr>Medicatie en verhoogd valrisico</vt:lpstr>
      <vt:lpstr>Belang Vitamine D, Calcium, BISFOSFONAAT</vt:lpstr>
      <vt:lpstr>PowerPoint-presentatie</vt:lpstr>
      <vt:lpstr>4. Valpreventie samen met APotheek</vt:lpstr>
      <vt:lpstr>Met de patiënt en andere zorgverleners</vt:lpstr>
      <vt:lpstr>5. Casuïstiek (1) </vt:lpstr>
      <vt:lpstr>5. Casuïstiek (1) </vt:lpstr>
      <vt:lpstr>5. Casuïstiek (1) </vt:lpstr>
      <vt:lpstr>5. Casuïstiek (1) </vt:lpstr>
      <vt:lpstr>Casuïstiek (2, optioneel) </vt:lpstr>
      <vt:lpstr>5. Afspraken en vervolg? </vt:lpstr>
      <vt:lpstr>6. Tips en tools (1)</vt:lpstr>
      <vt:lpstr>6. Tips en tools (2)</vt:lpstr>
      <vt:lpstr>Zijn er nog vragen?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Mariska van der Ham</dc:creator>
  <cp:lastModifiedBy>Mariska van der Ham</cp:lastModifiedBy>
  <cp:revision>525</cp:revision>
  <cp:lastPrinted>2019-01-15T10:01:34Z</cp:lastPrinted>
  <dcterms:created xsi:type="dcterms:W3CDTF">2018-02-12T09:45:43Z</dcterms:created>
  <dcterms:modified xsi:type="dcterms:W3CDTF">2022-12-05T12:27:06Z</dcterms:modified>
</cp:coreProperties>
</file>